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3"/>
  </p:notesMasterIdLst>
  <p:sldIdLst>
    <p:sldId id="426" r:id="rId2"/>
    <p:sldId id="433" r:id="rId3"/>
    <p:sldId id="427" r:id="rId4"/>
    <p:sldId id="473" r:id="rId5"/>
    <p:sldId id="428" r:id="rId6"/>
    <p:sldId id="475" r:id="rId7"/>
    <p:sldId id="476" r:id="rId8"/>
    <p:sldId id="477" r:id="rId9"/>
    <p:sldId id="429" r:id="rId10"/>
    <p:sldId id="471" r:id="rId11"/>
    <p:sldId id="434" r:id="rId12"/>
  </p:sldIdLst>
  <p:sldSz cx="9144000" cy="5715000" type="screen16x10"/>
  <p:notesSz cx="6858000" cy="9144000"/>
  <p:embeddedFontLst>
    <p:embeddedFont>
      <p:font typeface="Orly's Font 2" panose="020B0604020202020204" charset="0"/>
      <p:regular r:id="rId14"/>
    </p:embeddedFont>
    <p:embeddedFont>
      <p:font typeface="MS PGothic" panose="020B0600070205080204" pitchFamily="34" charset="-128"/>
      <p:regular r:id="rId15"/>
    </p:embeddedFont>
    <p:embeddedFont>
      <p:font typeface="Calibri" panose="020F0502020204030204" pitchFamily="34"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76" autoAdjust="0"/>
  </p:normalViewPr>
  <p:slideViewPr>
    <p:cSldViewPr>
      <p:cViewPr>
        <p:scale>
          <a:sx n="80" d="100"/>
          <a:sy n="8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1428750" y="1419880"/>
            <a:ext cx="2628900" cy="523220"/>
          </a:xfrm>
        </p:spPr>
        <p:txBody>
          <a:bodyPr wrap="square">
            <a:spAutoFit/>
          </a:bodyPr>
          <a:lstStyle/>
          <a:p>
            <a:pPr marL="0" indent="0" algn="ctr">
              <a:buNone/>
            </a:pPr>
            <a:r>
              <a:rPr lang="en-US" sz="2800" dirty="0">
                <a:solidFill>
                  <a:schemeClr val="accent1"/>
                </a:solidFill>
              </a:rPr>
              <a:t>? = 6 + 9 </a:t>
            </a:r>
          </a:p>
        </p:txBody>
      </p:sp>
      <p:sp>
        <p:nvSpPr>
          <p:cNvPr id="6" name="Rectangle 5"/>
          <p:cNvSpPr/>
          <p:nvPr/>
        </p:nvSpPr>
        <p:spPr>
          <a:xfrm>
            <a:off x="3657600" y="1419880"/>
            <a:ext cx="4572000" cy="523220"/>
          </a:xfrm>
          <a:prstGeom prst="rect">
            <a:avLst/>
          </a:prstGeom>
        </p:spPr>
        <p:txBody>
          <a:bodyPr>
            <a:spAutoFit/>
          </a:bodyPr>
          <a:lstStyle/>
          <a:p>
            <a:pPr lvl="0" algn="ctr">
              <a:spcBef>
                <a:spcPct val="20000"/>
              </a:spcBef>
            </a:pPr>
            <a:r>
              <a:rPr lang="en-US" sz="2800" dirty="0" smtClean="0">
                <a:solidFill>
                  <a:schemeClr val="accent5"/>
                </a:solidFill>
                <a:latin typeface="Orly's Font 2" pitchFamily="66" charset="0"/>
                <a:cs typeface="+mn-cs"/>
              </a:rPr>
              <a:t>4 + ? = 11</a:t>
            </a:r>
            <a:endParaRPr lang="en-US" sz="2800" dirty="0">
              <a:solidFill>
                <a:schemeClr val="accent5"/>
              </a:solidFill>
              <a:latin typeface="Orly's Font 2" pitchFamily="66" charset="0"/>
              <a:cs typeface="+mn-cs"/>
            </a:endParaRPr>
          </a:p>
        </p:txBody>
      </p:sp>
      <p:sp>
        <p:nvSpPr>
          <p:cNvPr id="8" name="Rectangle 7"/>
          <p:cNvSpPr/>
          <p:nvPr/>
        </p:nvSpPr>
        <p:spPr>
          <a:xfrm>
            <a:off x="457200" y="2714521"/>
            <a:ext cx="4572000" cy="523220"/>
          </a:xfrm>
          <a:prstGeom prst="rect">
            <a:avLst/>
          </a:prstGeom>
        </p:spPr>
        <p:txBody>
          <a:bodyPr>
            <a:spAutoFit/>
          </a:bodyPr>
          <a:lstStyle/>
          <a:p>
            <a:pPr lvl="0" algn="ctr">
              <a:spcBef>
                <a:spcPct val="20000"/>
              </a:spcBef>
            </a:pPr>
            <a:r>
              <a:rPr lang="en-US" sz="2800" dirty="0">
                <a:solidFill>
                  <a:schemeClr val="accent5"/>
                </a:solidFill>
                <a:latin typeface="Orly's Font 2" pitchFamily="66" charset="0"/>
              </a:rPr>
              <a:t>15 = ? </a:t>
            </a:r>
            <a:r>
              <a:rPr lang="en-US" sz="2800" dirty="0" smtClean="0">
                <a:solidFill>
                  <a:schemeClr val="accent5"/>
                </a:solidFill>
                <a:latin typeface="Orly's Font 2" pitchFamily="66" charset="0"/>
              </a:rPr>
              <a:t>- </a:t>
            </a:r>
            <a:r>
              <a:rPr lang="en-US" sz="2800" dirty="0">
                <a:solidFill>
                  <a:schemeClr val="accent5"/>
                </a:solidFill>
                <a:latin typeface="Orly's Font 2" pitchFamily="66" charset="0"/>
              </a:rPr>
              <a:t>12 </a:t>
            </a:r>
          </a:p>
        </p:txBody>
      </p:sp>
      <p:sp>
        <p:nvSpPr>
          <p:cNvPr id="9" name="Rectangle 8"/>
          <p:cNvSpPr/>
          <p:nvPr/>
        </p:nvSpPr>
        <p:spPr>
          <a:xfrm>
            <a:off x="5143500" y="2677180"/>
            <a:ext cx="2010487" cy="523220"/>
          </a:xfrm>
          <a:prstGeom prst="rect">
            <a:avLst/>
          </a:prstGeom>
        </p:spPr>
        <p:txBody>
          <a:bodyPr wrap="none">
            <a:spAutoFit/>
          </a:bodyPr>
          <a:lstStyle/>
          <a:p>
            <a:pPr lvl="0" algn="ctr">
              <a:spcBef>
                <a:spcPct val="20000"/>
              </a:spcBef>
            </a:pPr>
            <a:r>
              <a:rPr lang="en-US" sz="2800" dirty="0">
                <a:solidFill>
                  <a:srgbClr val="0078AE"/>
                </a:solidFill>
                <a:latin typeface="Orly's Font 2" pitchFamily="66" charset="0"/>
              </a:rPr>
              <a:t>? + 10 = 13</a:t>
            </a:r>
          </a:p>
        </p:txBody>
      </p:sp>
      <p:sp>
        <p:nvSpPr>
          <p:cNvPr id="10" name="Rectangle 9"/>
          <p:cNvSpPr/>
          <p:nvPr/>
        </p:nvSpPr>
        <p:spPr>
          <a:xfrm>
            <a:off x="1257300" y="3771900"/>
            <a:ext cx="6536802" cy="954107"/>
          </a:xfrm>
          <a:prstGeom prst="rect">
            <a:avLst/>
          </a:prstGeom>
        </p:spPr>
        <p:txBody>
          <a:bodyPr wrap="square">
            <a:spAutoFit/>
          </a:bodyPr>
          <a:lstStyle/>
          <a:p>
            <a:pPr lvl="0" algn="ctr">
              <a:spcBef>
                <a:spcPct val="20000"/>
              </a:spcBef>
            </a:pPr>
            <a:r>
              <a:rPr lang="en-US" sz="2800" dirty="0">
                <a:solidFill>
                  <a:schemeClr val="accent3"/>
                </a:solidFill>
                <a:latin typeface="Orly's Font 2" pitchFamily="66" charset="0"/>
              </a:rPr>
              <a:t>What could you do to find these missing numbers? </a:t>
            </a:r>
          </a:p>
        </p:txBody>
      </p:sp>
      <p:sp>
        <p:nvSpPr>
          <p:cNvPr id="11" name="Oval 10"/>
          <p:cNvSpPr/>
          <p:nvPr/>
        </p:nvSpPr>
        <p:spPr>
          <a:xfrm>
            <a:off x="2471196" y="2650046"/>
            <a:ext cx="457200" cy="48958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1772375" y="1385155"/>
            <a:ext cx="457200" cy="48958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5633670" y="1351804"/>
            <a:ext cx="457200" cy="48958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5052350" y="2620351"/>
            <a:ext cx="457200" cy="48958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9" grpId="0"/>
      <p:bldP spid="10" grpId="0"/>
      <p:bldP spid="11" grpId="0" animBg="1"/>
      <p:bldP spid="12" grpId="0" animBg="1"/>
      <p:bldP spid="13" grpId="0" animBg="1"/>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2900" y="2946832"/>
            <a:ext cx="2724937" cy="2295611"/>
            <a:chOff x="3213760" y="1885950"/>
            <a:chExt cx="3301340" cy="2833750"/>
          </a:xfrm>
        </p:grpSpPr>
        <p:sp>
          <p:nvSpPr>
            <p:cNvPr id="7" name="Oval 6"/>
            <p:cNvSpPr/>
            <p:nvPr/>
          </p:nvSpPr>
          <p:spPr>
            <a:xfrm>
              <a:off x="4171950" y="18859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213760" y="346240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5257800" y="34386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0" name="Straight Connector 9"/>
            <p:cNvCxnSpPr/>
            <p:nvPr/>
          </p:nvCxnSpPr>
          <p:spPr>
            <a:xfrm flipV="1">
              <a:off x="4000500"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161561"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 Placeholder 2"/>
          <p:cNvSpPr txBox="1">
            <a:spLocks/>
          </p:cNvSpPr>
          <p:nvPr/>
        </p:nvSpPr>
        <p:spPr bwMode="auto">
          <a:xfrm>
            <a:off x="1222192" y="3260179"/>
            <a:ext cx="8076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42</a:t>
            </a:r>
            <a:endParaRPr lang="en-US" sz="2800" dirty="0">
              <a:solidFill>
                <a:schemeClr val="accent3"/>
              </a:solidFill>
              <a:latin typeface="Orly's Font 2" pitchFamily="66" charset="0"/>
            </a:endParaRPr>
          </a:p>
        </p:txBody>
      </p:sp>
      <p:sp>
        <p:nvSpPr>
          <p:cNvPr id="13" name="Text Placeholder 2"/>
          <p:cNvSpPr txBox="1">
            <a:spLocks/>
          </p:cNvSpPr>
          <p:nvPr/>
        </p:nvSpPr>
        <p:spPr bwMode="auto">
          <a:xfrm>
            <a:off x="442927" y="4478513"/>
            <a:ext cx="8100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36</a:t>
            </a:r>
            <a:endParaRPr lang="en-US" sz="2800" dirty="0">
              <a:solidFill>
                <a:schemeClr val="accent3"/>
              </a:solidFill>
              <a:latin typeface="Orly's Font 2" pitchFamily="66" charset="0"/>
            </a:endParaRPr>
          </a:p>
        </p:txBody>
      </p:sp>
      <p:sp>
        <p:nvSpPr>
          <p:cNvPr id="14" name="Text Placeholder 2"/>
          <p:cNvSpPr txBox="1">
            <a:spLocks/>
          </p:cNvSpPr>
          <p:nvPr/>
        </p:nvSpPr>
        <p:spPr bwMode="auto">
          <a:xfrm>
            <a:off x="2260140" y="4452326"/>
            <a:ext cx="5632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t>
            </a:r>
            <a:endParaRPr lang="en-US" sz="2800" dirty="0">
              <a:solidFill>
                <a:schemeClr val="accent3"/>
              </a:solidFill>
              <a:latin typeface="Orly's Font 2" pitchFamily="66" charset="0"/>
            </a:endParaRPr>
          </a:p>
        </p:txBody>
      </p:sp>
      <p:sp>
        <p:nvSpPr>
          <p:cNvPr id="15" name="Rectangle 14"/>
          <p:cNvSpPr/>
          <p:nvPr/>
        </p:nvSpPr>
        <p:spPr>
          <a:xfrm>
            <a:off x="992278" y="2600065"/>
            <a:ext cx="1438829" cy="461665"/>
          </a:xfrm>
          <a:prstGeom prst="rect">
            <a:avLst/>
          </a:prstGeom>
        </p:spPr>
        <p:txBody>
          <a:bodyPr wrap="square">
            <a:spAutoFit/>
          </a:bodyPr>
          <a:lstStyle/>
          <a:p>
            <a:pPr lvl="0" algn="ctr"/>
            <a:r>
              <a:rPr lang="en-US" sz="2400" dirty="0">
                <a:solidFill>
                  <a:schemeClr val="accent5"/>
                </a:solidFill>
                <a:latin typeface="Orly's Font 2" pitchFamily="66" charset="0"/>
              </a:rPr>
              <a:t>whole</a:t>
            </a:r>
            <a:endParaRPr lang="en-US" dirty="0">
              <a:solidFill>
                <a:schemeClr val="accent5"/>
              </a:solidFill>
              <a:latin typeface="Orly's Font 2" pitchFamily="66" charset="0"/>
            </a:endParaRPr>
          </a:p>
        </p:txBody>
      </p:sp>
      <p:sp>
        <p:nvSpPr>
          <p:cNvPr id="16" name="Rectangle 15"/>
          <p:cNvSpPr/>
          <p:nvPr/>
        </p:nvSpPr>
        <p:spPr>
          <a:xfrm>
            <a:off x="268478" y="5170998"/>
            <a:ext cx="1158989" cy="461665"/>
          </a:xfrm>
          <a:prstGeom prst="rect">
            <a:avLst/>
          </a:prstGeom>
        </p:spPr>
        <p:txBody>
          <a:bodyPr wrap="squar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17" name="Rectangle 16"/>
          <p:cNvSpPr/>
          <p:nvPr/>
        </p:nvSpPr>
        <p:spPr>
          <a:xfrm>
            <a:off x="1950621" y="5141585"/>
            <a:ext cx="1267147" cy="461665"/>
          </a:xfrm>
          <a:prstGeom prst="rect">
            <a:avLst/>
          </a:prstGeom>
        </p:spPr>
        <p:txBody>
          <a:bodyPr wrap="squar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22" name="Text Placeholder 2"/>
          <p:cNvSpPr txBox="1">
            <a:spLocks/>
          </p:cNvSpPr>
          <p:nvPr/>
        </p:nvSpPr>
        <p:spPr bwMode="auto">
          <a:xfrm>
            <a:off x="2267344" y="4476160"/>
            <a:ext cx="5632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6</a:t>
            </a:r>
            <a:endParaRPr lang="en-US" sz="2800" dirty="0">
              <a:solidFill>
                <a:schemeClr val="accent3"/>
              </a:solidFill>
              <a:latin typeface="Orly's Font 2" pitchFamily="66" charset="0"/>
            </a:endParaRPr>
          </a:p>
        </p:txBody>
      </p:sp>
      <p:sp>
        <p:nvSpPr>
          <p:cNvPr id="3" name="Rectangle 2"/>
          <p:cNvSpPr/>
          <p:nvPr/>
        </p:nvSpPr>
        <p:spPr>
          <a:xfrm>
            <a:off x="83125" y="871350"/>
            <a:ext cx="8920647" cy="1815882"/>
          </a:xfrm>
          <a:prstGeom prst="rect">
            <a:avLst/>
          </a:prstGeom>
        </p:spPr>
        <p:txBody>
          <a:bodyPr wrap="square">
            <a:spAutoFit/>
          </a:bodyPr>
          <a:lstStyle/>
          <a:p>
            <a:pPr algn="ctr"/>
            <a:r>
              <a:rPr lang="en-US" sz="2800" dirty="0">
                <a:solidFill>
                  <a:schemeClr val="accent1"/>
                </a:solidFill>
                <a:latin typeface="Orly's Font 2" pitchFamily="66" charset="0"/>
              </a:rPr>
              <a:t>I planted a tree in my front yard that is one yard tall.  In the past couple of months, it grew several inches.  Now it is 42 inches tall.  How many inches did it grow? </a:t>
            </a:r>
          </a:p>
        </p:txBody>
      </p:sp>
      <p:sp>
        <p:nvSpPr>
          <p:cNvPr id="24" name="Rectangle 23"/>
          <p:cNvSpPr/>
          <p:nvPr/>
        </p:nvSpPr>
        <p:spPr>
          <a:xfrm>
            <a:off x="4481329" y="3284760"/>
            <a:ext cx="293167" cy="435614"/>
          </a:xfrm>
          <a:prstGeom prst="rect">
            <a:avLst/>
          </a:prstGeom>
          <a:solidFill>
            <a:schemeClr val="accent4">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3680866" y="3278729"/>
            <a:ext cx="521685" cy="435614"/>
          </a:xfrm>
          <a:prstGeom prst="rect">
            <a:avLst/>
          </a:prstGeom>
          <a:solidFill>
            <a:schemeClr val="accent4">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5174895" y="3298257"/>
            <a:ext cx="540015" cy="435614"/>
          </a:xfrm>
          <a:prstGeom prst="rect">
            <a:avLst/>
          </a:prstGeom>
          <a:solidFill>
            <a:schemeClr val="accent4">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3619344" y="3298257"/>
            <a:ext cx="644727" cy="523220"/>
          </a:xfrm>
          <a:prstGeom prst="rect">
            <a:avLst/>
          </a:prstGeom>
        </p:spPr>
        <p:txBody>
          <a:bodyPr wrap="none">
            <a:spAutoFit/>
          </a:bodyPr>
          <a:lstStyle/>
          <a:p>
            <a:pPr lvl="0" algn="ctr">
              <a:spcBef>
                <a:spcPct val="20000"/>
              </a:spcBef>
            </a:pPr>
            <a:r>
              <a:rPr lang="en-US" sz="2800" dirty="0" smtClean="0">
                <a:solidFill>
                  <a:schemeClr val="accent1"/>
                </a:solidFill>
                <a:latin typeface="Orly's Font 2" pitchFamily="66" charset="0"/>
              </a:rPr>
              <a:t>36</a:t>
            </a:r>
            <a:endParaRPr lang="en-US" sz="2800" dirty="0">
              <a:solidFill>
                <a:schemeClr val="accent1"/>
              </a:solidFill>
              <a:latin typeface="Orly's Font 2" pitchFamily="66" charset="0"/>
            </a:endParaRPr>
          </a:p>
        </p:txBody>
      </p:sp>
      <p:sp>
        <p:nvSpPr>
          <p:cNvPr id="30" name="Rectangle 29"/>
          <p:cNvSpPr/>
          <p:nvPr/>
        </p:nvSpPr>
        <p:spPr>
          <a:xfrm>
            <a:off x="6232349" y="4065516"/>
            <a:ext cx="2270173" cy="523220"/>
          </a:xfrm>
          <a:prstGeom prst="rect">
            <a:avLst/>
          </a:prstGeom>
        </p:spPr>
        <p:txBody>
          <a:bodyPr wrap="none">
            <a:spAutoFit/>
          </a:bodyPr>
          <a:lstStyle/>
          <a:p>
            <a:pPr lvl="0" algn="ctr">
              <a:spcBef>
                <a:spcPct val="20000"/>
              </a:spcBef>
            </a:pPr>
            <a:r>
              <a:rPr lang="en-US" sz="2800" dirty="0" smtClean="0">
                <a:solidFill>
                  <a:schemeClr val="accent1"/>
                </a:solidFill>
                <a:latin typeface="Orly's Font 2" pitchFamily="66" charset="0"/>
              </a:rPr>
              <a:t>42 - 36 = ?</a:t>
            </a:r>
            <a:endParaRPr lang="en-US" sz="2800" dirty="0">
              <a:solidFill>
                <a:schemeClr val="accent1"/>
              </a:solidFill>
              <a:latin typeface="Orly's Font 2" pitchFamily="66" charset="0"/>
            </a:endParaRPr>
          </a:p>
        </p:txBody>
      </p:sp>
      <p:sp>
        <p:nvSpPr>
          <p:cNvPr id="31" name="Rectangle 30"/>
          <p:cNvSpPr/>
          <p:nvPr/>
        </p:nvSpPr>
        <p:spPr>
          <a:xfrm>
            <a:off x="6276881" y="3298257"/>
            <a:ext cx="2270173" cy="523220"/>
          </a:xfrm>
          <a:prstGeom prst="rect">
            <a:avLst/>
          </a:prstGeom>
        </p:spPr>
        <p:txBody>
          <a:bodyPr wrap="none">
            <a:spAutoFit/>
          </a:bodyPr>
          <a:lstStyle/>
          <a:p>
            <a:pPr lvl="0" algn="ctr">
              <a:spcBef>
                <a:spcPct val="20000"/>
              </a:spcBef>
            </a:pPr>
            <a:r>
              <a:rPr lang="en-US" sz="2800" dirty="0" smtClean="0">
                <a:solidFill>
                  <a:schemeClr val="accent1"/>
                </a:solidFill>
                <a:latin typeface="Orly's Font 2" pitchFamily="66" charset="0"/>
              </a:rPr>
              <a:t>42 - ? = 36</a:t>
            </a:r>
            <a:endParaRPr lang="en-US" sz="2800" dirty="0">
              <a:solidFill>
                <a:schemeClr val="accent1"/>
              </a:solidFill>
              <a:latin typeface="Orly's Font 2" pitchFamily="66" charset="0"/>
            </a:endParaRPr>
          </a:p>
        </p:txBody>
      </p:sp>
      <p:sp>
        <p:nvSpPr>
          <p:cNvPr id="32" name="Rectangle 31"/>
          <p:cNvSpPr/>
          <p:nvPr/>
        </p:nvSpPr>
        <p:spPr>
          <a:xfrm>
            <a:off x="3627543" y="4064159"/>
            <a:ext cx="2173993" cy="523220"/>
          </a:xfrm>
          <a:prstGeom prst="rect">
            <a:avLst/>
          </a:prstGeom>
        </p:spPr>
        <p:txBody>
          <a:bodyPr wrap="none">
            <a:spAutoFit/>
          </a:bodyPr>
          <a:lstStyle/>
          <a:p>
            <a:pPr lvl="0" algn="ctr">
              <a:spcBef>
                <a:spcPct val="20000"/>
              </a:spcBef>
            </a:pPr>
            <a:r>
              <a:rPr lang="en-US" sz="2800" dirty="0" smtClean="0">
                <a:solidFill>
                  <a:schemeClr val="accent1"/>
                </a:solidFill>
                <a:latin typeface="Orly's Font 2" pitchFamily="66" charset="0"/>
              </a:rPr>
              <a:t>? + 36 = 42</a:t>
            </a:r>
            <a:endParaRPr lang="en-US" sz="2800" dirty="0">
              <a:solidFill>
                <a:schemeClr val="accent1"/>
              </a:solidFill>
              <a:latin typeface="Orly's Font 2" pitchFamily="66" charset="0"/>
            </a:endParaRPr>
          </a:p>
        </p:txBody>
      </p:sp>
      <p:sp>
        <p:nvSpPr>
          <p:cNvPr id="33" name="Rectangle 32"/>
          <p:cNvSpPr/>
          <p:nvPr/>
        </p:nvSpPr>
        <p:spPr>
          <a:xfrm>
            <a:off x="6242390" y="4089986"/>
            <a:ext cx="2355132" cy="523220"/>
          </a:xfrm>
          <a:prstGeom prst="rect">
            <a:avLst/>
          </a:prstGeom>
          <a:solidFill>
            <a:schemeClr val="bg1"/>
          </a:solidFill>
        </p:spPr>
        <p:txBody>
          <a:bodyPr wrap="none">
            <a:spAutoFit/>
          </a:bodyPr>
          <a:lstStyle/>
          <a:p>
            <a:pPr lvl="0" algn="ctr">
              <a:spcBef>
                <a:spcPct val="20000"/>
              </a:spcBef>
            </a:pPr>
            <a:r>
              <a:rPr lang="en-US" sz="2800" dirty="0" smtClean="0">
                <a:solidFill>
                  <a:schemeClr val="accent1"/>
                </a:solidFill>
                <a:latin typeface="Orly's Font 2" pitchFamily="66" charset="0"/>
              </a:rPr>
              <a:t>42 - 36 = </a:t>
            </a:r>
            <a:r>
              <a:rPr lang="en-US" sz="2800" dirty="0" smtClean="0">
                <a:solidFill>
                  <a:schemeClr val="accent3"/>
                </a:solidFill>
                <a:latin typeface="Orly's Font 2" pitchFamily="66" charset="0"/>
              </a:rPr>
              <a:t>6</a:t>
            </a:r>
            <a:endParaRPr lang="en-US" sz="2800" dirty="0">
              <a:solidFill>
                <a:schemeClr val="accent3"/>
              </a:solidFill>
              <a:latin typeface="Orly's Font 2" pitchFamily="66" charset="0"/>
            </a:endParaRPr>
          </a:p>
        </p:txBody>
      </p:sp>
      <p:sp>
        <p:nvSpPr>
          <p:cNvPr id="36" name="Rectangle 35"/>
          <p:cNvSpPr/>
          <p:nvPr/>
        </p:nvSpPr>
        <p:spPr>
          <a:xfrm>
            <a:off x="82243" y="871350"/>
            <a:ext cx="8920647" cy="954107"/>
          </a:xfrm>
          <a:prstGeom prst="rect">
            <a:avLst/>
          </a:prstGeom>
        </p:spPr>
        <p:txBody>
          <a:bodyPr wrap="square">
            <a:spAutoFit/>
          </a:bodyPr>
          <a:lstStyle/>
          <a:p>
            <a:pPr algn="ctr"/>
            <a:r>
              <a:rPr lang="en-US" sz="2800" dirty="0">
                <a:solidFill>
                  <a:schemeClr val="accent1"/>
                </a:solidFill>
                <a:latin typeface="Orly's Font 2" pitchFamily="66" charset="0"/>
              </a:rPr>
              <a:t>I planted a tree in my front yard that is </a:t>
            </a:r>
            <a:r>
              <a:rPr lang="en-US" sz="2800" u="sng" dirty="0">
                <a:solidFill>
                  <a:schemeClr val="accent1"/>
                </a:solidFill>
                <a:latin typeface="Orly's Font 2" pitchFamily="66" charset="0"/>
              </a:rPr>
              <a:t>one yard tall</a:t>
            </a:r>
            <a:r>
              <a:rPr lang="en-US" sz="2800" dirty="0">
                <a:solidFill>
                  <a:schemeClr val="accent1"/>
                </a:solidFill>
                <a:latin typeface="Orly's Font 2" pitchFamily="66" charset="0"/>
              </a:rPr>
              <a:t>.  In the past couple of months, </a:t>
            </a:r>
            <a:r>
              <a:rPr lang="en-US" sz="2800" dirty="0" smtClean="0">
                <a:solidFill>
                  <a:schemeClr val="accent1"/>
                </a:solidFill>
                <a:latin typeface="Orly's Font 2" pitchFamily="66" charset="0"/>
              </a:rPr>
              <a:t>it</a:t>
            </a:r>
            <a:endParaRPr lang="en-US" sz="2800" dirty="0">
              <a:solidFill>
                <a:schemeClr val="accent1"/>
              </a:solidFill>
              <a:latin typeface="Orly's Font 2" pitchFamily="66" charset="0"/>
            </a:endParaRPr>
          </a:p>
        </p:txBody>
      </p:sp>
      <p:sp>
        <p:nvSpPr>
          <p:cNvPr id="37" name="Rectangle 36"/>
          <p:cNvSpPr/>
          <p:nvPr/>
        </p:nvSpPr>
        <p:spPr>
          <a:xfrm>
            <a:off x="89448" y="1294276"/>
            <a:ext cx="8920647" cy="954107"/>
          </a:xfrm>
          <a:prstGeom prst="rect">
            <a:avLst/>
          </a:prstGeom>
        </p:spPr>
        <p:txBody>
          <a:bodyPr wrap="square">
            <a:spAutoFit/>
          </a:bodyPr>
          <a:lstStyle/>
          <a:p>
            <a:pPr algn="ctr"/>
            <a:r>
              <a:rPr lang="en-US" sz="2800" u="sng" dirty="0" smtClean="0">
                <a:solidFill>
                  <a:schemeClr val="accent1"/>
                </a:solidFill>
                <a:latin typeface="Orly's Font 2" pitchFamily="66" charset="0"/>
              </a:rPr>
              <a:t>yard </a:t>
            </a:r>
            <a:r>
              <a:rPr lang="en-US" sz="2800" u="sng" dirty="0">
                <a:solidFill>
                  <a:schemeClr val="accent1"/>
                </a:solidFill>
                <a:latin typeface="Orly's Font 2" pitchFamily="66" charset="0"/>
              </a:rPr>
              <a:t>tall</a:t>
            </a:r>
            <a:r>
              <a:rPr lang="en-US" sz="2800" dirty="0">
                <a:solidFill>
                  <a:schemeClr val="accent1"/>
                </a:solidFill>
                <a:latin typeface="Orly's Font 2" pitchFamily="66" charset="0"/>
              </a:rPr>
              <a:t>.  In the past couple of months, </a:t>
            </a:r>
            <a:r>
              <a:rPr lang="en-US" sz="2800" u="sng" dirty="0">
                <a:solidFill>
                  <a:schemeClr val="accent1"/>
                </a:solidFill>
                <a:latin typeface="Orly's Font 2" pitchFamily="66" charset="0"/>
              </a:rPr>
              <a:t>it grew several inches</a:t>
            </a:r>
            <a:r>
              <a:rPr lang="en-US" sz="2800" dirty="0">
                <a:solidFill>
                  <a:schemeClr val="accent1"/>
                </a:solidFill>
                <a:latin typeface="Orly's Font 2" pitchFamily="66" charset="0"/>
              </a:rPr>
              <a:t>.  Now it is 42 inches tall.  </a:t>
            </a:r>
          </a:p>
        </p:txBody>
      </p:sp>
      <p:sp>
        <p:nvSpPr>
          <p:cNvPr id="38" name="Rectangle 37"/>
          <p:cNvSpPr/>
          <p:nvPr/>
        </p:nvSpPr>
        <p:spPr>
          <a:xfrm>
            <a:off x="88101" y="1728334"/>
            <a:ext cx="8920647" cy="523220"/>
          </a:xfrm>
          <a:prstGeom prst="rect">
            <a:avLst/>
          </a:prstGeom>
        </p:spPr>
        <p:txBody>
          <a:bodyPr wrap="square">
            <a:spAutoFit/>
          </a:bodyPr>
          <a:lstStyle/>
          <a:p>
            <a:pPr algn="ctr"/>
            <a:r>
              <a:rPr lang="en-US" sz="2800" dirty="0" smtClean="0">
                <a:solidFill>
                  <a:schemeClr val="accent1"/>
                </a:solidFill>
                <a:latin typeface="Orly's Font 2" pitchFamily="66" charset="0"/>
              </a:rPr>
              <a:t>grew </a:t>
            </a:r>
            <a:r>
              <a:rPr lang="en-US" sz="2800" dirty="0">
                <a:solidFill>
                  <a:schemeClr val="accent1"/>
                </a:solidFill>
                <a:latin typeface="Orly's Font 2" pitchFamily="66" charset="0"/>
              </a:rPr>
              <a:t>several inches.  </a:t>
            </a:r>
            <a:r>
              <a:rPr lang="en-US" sz="2800" u="sng" dirty="0">
                <a:solidFill>
                  <a:schemeClr val="accent1"/>
                </a:solidFill>
                <a:latin typeface="Orly's Font 2" pitchFamily="66" charset="0"/>
              </a:rPr>
              <a:t>Now it is 42 inches tall</a:t>
            </a:r>
            <a:r>
              <a:rPr lang="en-US" sz="2800" dirty="0">
                <a:solidFill>
                  <a:schemeClr val="accent1"/>
                </a:solidFill>
                <a:latin typeface="Orly's Font 2" pitchFamily="66" charset="0"/>
              </a:rPr>
              <a:t>.  </a:t>
            </a:r>
          </a:p>
        </p:txBody>
      </p:sp>
      <p:sp>
        <p:nvSpPr>
          <p:cNvPr id="39" name="Rectangle 38"/>
          <p:cNvSpPr/>
          <p:nvPr/>
        </p:nvSpPr>
        <p:spPr>
          <a:xfrm>
            <a:off x="4178801" y="3287799"/>
            <a:ext cx="639919" cy="523220"/>
          </a:xfrm>
          <a:prstGeom prst="rect">
            <a:avLst/>
          </a:prstGeom>
        </p:spPr>
        <p:txBody>
          <a:bodyPr wrap="none">
            <a:spAutoFit/>
          </a:bodyPr>
          <a:lstStyle/>
          <a:p>
            <a:r>
              <a:rPr lang="en-US" sz="2800" dirty="0">
                <a:solidFill>
                  <a:srgbClr val="0078AE"/>
                </a:solidFill>
                <a:latin typeface="Orly's Font 2" pitchFamily="66" charset="0"/>
              </a:rPr>
              <a:t>+ </a:t>
            </a:r>
            <a:r>
              <a:rPr lang="en-US" sz="2800" dirty="0" smtClean="0">
                <a:solidFill>
                  <a:srgbClr val="0078AE"/>
                </a:solidFill>
                <a:latin typeface="Orly's Font 2" pitchFamily="66" charset="0"/>
              </a:rPr>
              <a:t>?</a:t>
            </a:r>
            <a:endParaRPr lang="en-US" dirty="0"/>
          </a:p>
        </p:txBody>
      </p:sp>
      <p:sp>
        <p:nvSpPr>
          <p:cNvPr id="40" name="Rectangle 39"/>
          <p:cNvSpPr/>
          <p:nvPr/>
        </p:nvSpPr>
        <p:spPr>
          <a:xfrm>
            <a:off x="4774496" y="3297650"/>
            <a:ext cx="989373" cy="523220"/>
          </a:xfrm>
          <a:prstGeom prst="rect">
            <a:avLst/>
          </a:prstGeom>
        </p:spPr>
        <p:txBody>
          <a:bodyPr wrap="none">
            <a:spAutoFit/>
          </a:bodyPr>
          <a:lstStyle/>
          <a:p>
            <a:pPr lvl="0"/>
            <a:r>
              <a:rPr lang="en-US" sz="2800" dirty="0">
                <a:solidFill>
                  <a:srgbClr val="0078AE"/>
                </a:solidFill>
                <a:latin typeface="Orly's Font 2" pitchFamily="66" charset="0"/>
              </a:rPr>
              <a:t>= 42</a:t>
            </a:r>
            <a:endParaRPr lang="en-US" dirty="0">
              <a:solidFill>
                <a:prstClr val="black"/>
              </a:solidFill>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6">
                                            <p:txEl>
                                              <p:pRg st="0" end="0"/>
                                            </p:txEl>
                                          </p:spTgt>
                                        </p:tgtEl>
                                        <p:attrNameLst>
                                          <p:attrName>style.visibility</p:attrName>
                                        </p:attrNameLst>
                                      </p:cBhvr>
                                      <p:to>
                                        <p:strVal val="visible"/>
                                      </p:to>
                                    </p:set>
                                    <p:animEffect transition="in" filter="fade">
                                      <p:cBhvr>
                                        <p:cTn id="16" dur="500"/>
                                        <p:tgtEl>
                                          <p:spTgt spid="3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Effect transition="in" filter="fade">
                                      <p:cBhvr>
                                        <p:cTn id="25" dur="500"/>
                                        <p:tgtEl>
                                          <p:spTgt spid="3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3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8">
                                            <p:txEl>
                                              <p:pRg st="0" end="0"/>
                                            </p:txEl>
                                          </p:spTgt>
                                        </p:tgtEl>
                                        <p:attrNameLst>
                                          <p:attrName>style.visibility</p:attrName>
                                        </p:attrNameLst>
                                      </p:cBhvr>
                                      <p:to>
                                        <p:strVal val="visible"/>
                                      </p:to>
                                    </p:set>
                                    <p:animEffect transition="in" filter="fade">
                                      <p:cBhvr>
                                        <p:cTn id="34" dur="500"/>
                                        <p:tgtEl>
                                          <p:spTgt spid="3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80"/>
                                  </p:iterate>
                                  <p:childTnLst>
                                    <p:set>
                                      <p:cBhvr>
                                        <p:cTn id="47" dur="1" fill="hold">
                                          <p:stCondLst>
                                            <p:cond delay="0"/>
                                          </p:stCondLst>
                                        </p:cTn>
                                        <p:tgtEl>
                                          <p:spTgt spid="13"/>
                                        </p:tgtEl>
                                        <p:attrNameLst>
                                          <p:attrName>style.visibility</p:attrName>
                                        </p:attrNameLst>
                                      </p:cBhvr>
                                      <p:to>
                                        <p:strVal val="visible"/>
                                      </p:to>
                                    </p:set>
                                  </p:childTnLst>
                                </p:cTn>
                              </p:par>
                              <p:par>
                                <p:cTn id="48" presetID="1" presetClass="entr" presetSubtype="0" fill="hold" grpId="0" nodeType="withEffect">
                                  <p:stCondLst>
                                    <p:cond delay="0"/>
                                  </p:stCondLst>
                                  <p:iterate type="lt">
                                    <p:tmAbs val="80"/>
                                  </p:iterate>
                                  <p:childTnLst>
                                    <p:set>
                                      <p:cBhvr>
                                        <p:cTn id="49" dur="1" fill="hold">
                                          <p:stCondLst>
                                            <p:cond delay="0"/>
                                          </p:stCondLst>
                                        </p:cTn>
                                        <p:tgtEl>
                                          <p:spTgt spid="16"/>
                                        </p:tgtEl>
                                        <p:attrNameLst>
                                          <p:attrName>style.visibility</p:attrName>
                                        </p:attrNameLst>
                                      </p:cBhvr>
                                      <p:to>
                                        <p:strVal val="visible"/>
                                      </p:to>
                                    </p:set>
                                  </p:childTnLst>
                                </p:cTn>
                              </p:par>
                            </p:childTnLst>
                          </p:cTn>
                        </p:par>
                        <p:par>
                          <p:cTn id="50" fill="hold">
                            <p:stCondLst>
                              <p:cond delay="241"/>
                            </p:stCondLst>
                            <p:childTnLst>
                              <p:par>
                                <p:cTn id="51" presetID="10" presetClass="exit" presetSubtype="0" fill="hold" grpId="1" nodeType="afterEffect">
                                  <p:stCondLst>
                                    <p:cond delay="0"/>
                                  </p:stCondLst>
                                  <p:childTnLst>
                                    <p:animEffect transition="out" filter="fade">
                                      <p:cBhvr>
                                        <p:cTn id="52" dur="500"/>
                                        <p:tgtEl>
                                          <p:spTgt spid="27"/>
                                        </p:tgtEl>
                                      </p:cBhvr>
                                    </p:animEffect>
                                    <p:set>
                                      <p:cBhvr>
                                        <p:cTn id="53" dur="1" fill="hold">
                                          <p:stCondLst>
                                            <p:cond delay="499"/>
                                          </p:stCondLst>
                                        </p:cTn>
                                        <p:tgtEl>
                                          <p:spTgt spid="2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iterate type="lt">
                                    <p:tmAbs val="80"/>
                                  </p:iterate>
                                  <p:childTnLst>
                                    <p:set>
                                      <p:cBhvr>
                                        <p:cTn id="62" dur="1" fill="hold">
                                          <p:stCondLst>
                                            <p:cond delay="0"/>
                                          </p:stCondLst>
                                        </p:cTn>
                                        <p:tgtEl>
                                          <p:spTgt spid="14"/>
                                        </p:tgtEl>
                                        <p:attrNameLst>
                                          <p:attrName>style.visibility</p:attrName>
                                        </p:attrNameLst>
                                      </p:cBhvr>
                                      <p:to>
                                        <p:strVal val="visible"/>
                                      </p:to>
                                    </p:set>
                                  </p:childTnLst>
                                </p:cTn>
                              </p:par>
                              <p:par>
                                <p:cTn id="63" presetID="1" presetClass="entr" presetSubtype="0" fill="hold" grpId="0" nodeType="withEffect">
                                  <p:stCondLst>
                                    <p:cond delay="0"/>
                                  </p:stCondLst>
                                  <p:iterate type="lt">
                                    <p:tmAbs val="80"/>
                                  </p:iterate>
                                  <p:childTnLst>
                                    <p:set>
                                      <p:cBhvr>
                                        <p:cTn id="64" dur="1" fill="hold">
                                          <p:stCondLst>
                                            <p:cond delay="0"/>
                                          </p:stCondLst>
                                        </p:cTn>
                                        <p:tgtEl>
                                          <p:spTgt spid="17"/>
                                        </p:tgtEl>
                                        <p:attrNameLst>
                                          <p:attrName>style.visibility</p:attrName>
                                        </p:attrNameLst>
                                      </p:cBhvr>
                                      <p:to>
                                        <p:strVal val="visible"/>
                                      </p:to>
                                    </p:set>
                                  </p:childTnLst>
                                </p:cTn>
                              </p:par>
                            </p:childTnLst>
                          </p:cTn>
                        </p:par>
                        <p:par>
                          <p:cTn id="65" fill="hold">
                            <p:stCondLst>
                              <p:cond delay="241"/>
                            </p:stCondLst>
                            <p:childTnLst>
                              <p:par>
                                <p:cTn id="66" presetID="10" presetClass="exit" presetSubtype="0" fill="hold" grpId="1" nodeType="afterEffect">
                                  <p:stCondLst>
                                    <p:cond delay="0"/>
                                  </p:stCondLst>
                                  <p:childTnLst>
                                    <p:animEffect transition="out" filter="fade">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iterate type="lt">
                                    <p:tmAbs val="80"/>
                                  </p:iterate>
                                  <p:childTnLst>
                                    <p:set>
                                      <p:cBhvr>
                                        <p:cTn id="77" dur="1" fill="hold">
                                          <p:stCondLst>
                                            <p:cond delay="0"/>
                                          </p:stCondLst>
                                        </p:cTn>
                                        <p:tgtEl>
                                          <p:spTgt spid="12"/>
                                        </p:tgtEl>
                                        <p:attrNameLst>
                                          <p:attrName>style.visibility</p:attrName>
                                        </p:attrNameLst>
                                      </p:cBhvr>
                                      <p:to>
                                        <p:strVal val="visible"/>
                                      </p:to>
                                    </p:set>
                                  </p:childTnLst>
                                </p:cTn>
                              </p:par>
                              <p:par>
                                <p:cTn id="78" presetID="1" presetClass="entr" presetSubtype="0" fill="hold" grpId="0" nodeType="withEffect">
                                  <p:stCondLst>
                                    <p:cond delay="0"/>
                                  </p:stCondLst>
                                  <p:iterate type="lt">
                                    <p:tmAbs val="80"/>
                                  </p:iterate>
                                  <p:childTnLst>
                                    <p:set>
                                      <p:cBhvr>
                                        <p:cTn id="79" dur="1" fill="hold">
                                          <p:stCondLst>
                                            <p:cond delay="0"/>
                                          </p:stCondLst>
                                        </p:cTn>
                                        <p:tgtEl>
                                          <p:spTgt spid="15"/>
                                        </p:tgtEl>
                                        <p:attrNameLst>
                                          <p:attrName>style.visibility</p:attrName>
                                        </p:attrNameLst>
                                      </p:cBhvr>
                                      <p:to>
                                        <p:strVal val="visible"/>
                                      </p:to>
                                    </p:set>
                                  </p:childTnLst>
                                </p:cTn>
                              </p:par>
                            </p:childTnLst>
                          </p:cTn>
                        </p:par>
                        <p:par>
                          <p:cTn id="80" fill="hold">
                            <p:stCondLst>
                              <p:cond delay="321"/>
                            </p:stCondLst>
                            <p:childTnLst>
                              <p:par>
                                <p:cTn id="81" presetID="10" presetClass="exit" presetSubtype="0" fill="hold" grpId="1" nodeType="afterEffect">
                                  <p:stCondLst>
                                    <p:cond delay="0"/>
                                  </p:stCondLst>
                                  <p:childTnLst>
                                    <p:animEffect transition="out" filter="fade">
                                      <p:cBhvr>
                                        <p:cTn id="82" dur="500"/>
                                        <p:tgtEl>
                                          <p:spTgt spid="28"/>
                                        </p:tgtEl>
                                      </p:cBhvr>
                                    </p:animEffect>
                                    <p:set>
                                      <p:cBhvr>
                                        <p:cTn id="83" dur="1" fill="hold">
                                          <p:stCondLst>
                                            <p:cond delay="499"/>
                                          </p:stCondLst>
                                        </p:cTn>
                                        <p:tgtEl>
                                          <p:spTgt spid="28"/>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iterate type="lt">
                                    <p:tmAbs val="80"/>
                                  </p:iterate>
                                  <p:childTnLst>
                                    <p:set>
                                      <p:cBhvr>
                                        <p:cTn id="87" dur="1" fill="hold">
                                          <p:stCondLst>
                                            <p:cond delay="0"/>
                                          </p:stCondLst>
                                        </p:cTn>
                                        <p:tgtEl>
                                          <p:spTgt spid="32"/>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80"/>
                                  </p:iterate>
                                  <p:childTnLst>
                                    <p:set>
                                      <p:cBhvr>
                                        <p:cTn id="91" dur="1" fill="hold">
                                          <p:stCondLst>
                                            <p:cond delay="0"/>
                                          </p:stCondLst>
                                        </p:cTn>
                                        <p:tgtEl>
                                          <p:spTgt spid="31"/>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iterate type="lt">
                                    <p:tmAbs val="80"/>
                                  </p:iterate>
                                  <p:childTnLst>
                                    <p:set>
                                      <p:cBhvr>
                                        <p:cTn id="95" dur="1" fill="hold">
                                          <p:stCondLst>
                                            <p:cond delay="0"/>
                                          </p:stCondLst>
                                        </p:cTn>
                                        <p:tgtEl>
                                          <p:spTgt spid="30"/>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80"/>
                                  </p:iterate>
                                  <p:childTnLst>
                                    <p:set>
                                      <p:cBhvr>
                                        <p:cTn id="99" dur="1" fill="hold">
                                          <p:stCondLst>
                                            <p:cond delay="0"/>
                                          </p:stCondLst>
                                        </p:cTn>
                                        <p:tgtEl>
                                          <p:spTgt spid="33"/>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grpId="1" nodeType="clickEffect">
                                  <p:stCondLst>
                                    <p:cond delay="0"/>
                                  </p:stCondLst>
                                  <p:iterate type="lt">
                                    <p:tmPct val="0"/>
                                  </p:iterate>
                                  <p:childTnLst>
                                    <p:animEffect transition="out" filter="fade">
                                      <p:cBhvr>
                                        <p:cTn id="103" dur="500"/>
                                        <p:tgtEl>
                                          <p:spTgt spid="14"/>
                                        </p:tgtEl>
                                      </p:cBhvr>
                                    </p:animEffect>
                                    <p:set>
                                      <p:cBhvr>
                                        <p:cTn id="104" dur="1" fill="hold">
                                          <p:stCondLst>
                                            <p:cond delay="499"/>
                                          </p:stCondLst>
                                        </p:cTn>
                                        <p:tgtEl>
                                          <p:spTgt spid="14"/>
                                        </p:tgtEl>
                                        <p:attrNameLst>
                                          <p:attrName>style.visibility</p:attrName>
                                        </p:attrNameLst>
                                      </p:cBhvr>
                                      <p:to>
                                        <p:strVal val="hidden"/>
                                      </p:to>
                                    </p:set>
                                  </p:childTnLst>
                                </p:cTn>
                              </p:par>
                            </p:childTnLst>
                          </p:cTn>
                        </p:par>
                        <p:par>
                          <p:cTn id="105" fill="hold">
                            <p:stCondLst>
                              <p:cond delay="500"/>
                            </p:stCondLst>
                            <p:childTnLst>
                              <p:par>
                                <p:cTn id="106" presetID="1" presetClass="entr" presetSubtype="0" fill="hold" grpId="0" nodeType="afterEffect">
                                  <p:stCondLst>
                                    <p:cond delay="0"/>
                                  </p:stCondLst>
                                  <p:iterate type="lt">
                                    <p:tmAbs val="80"/>
                                  </p:iterate>
                                  <p:childTnLst>
                                    <p:set>
                                      <p:cBhvr>
                                        <p:cTn id="10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4" grpId="1"/>
      <p:bldP spid="15" grpId="0"/>
      <p:bldP spid="16" grpId="0"/>
      <p:bldP spid="17" grpId="0"/>
      <p:bldP spid="22" grpId="0"/>
      <p:bldP spid="24" grpId="0" animBg="1"/>
      <p:bldP spid="24" grpId="1" animBg="1"/>
      <p:bldP spid="27" grpId="0" animBg="1"/>
      <p:bldP spid="27" grpId="1" animBg="1"/>
      <p:bldP spid="28" grpId="0" animBg="1"/>
      <p:bldP spid="28" grpId="1" animBg="1"/>
      <p:bldP spid="29" grpId="0"/>
      <p:bldP spid="30" grpId="0"/>
      <p:bldP spid="31" grpId="0"/>
      <p:bldP spid="32" grpId="0"/>
      <p:bldP spid="33" grpId="0" animBg="1"/>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7125" y="1509651"/>
            <a:ext cx="8115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solve the unknown number in an equation </a:t>
            </a:r>
            <a:r>
              <a:rPr lang="en-US" sz="3600" dirty="0" smtClean="0">
                <a:solidFill>
                  <a:schemeClr val="accent1"/>
                </a:solidFill>
                <a:latin typeface="Orly's Font 2" pitchFamily="66" charset="0"/>
                <a:ea typeface="Verdana" pitchFamily="34" charset="0"/>
                <a:cs typeface="Verdana" pitchFamily="34" charset="0"/>
              </a:rPr>
              <a:t>by </a:t>
            </a:r>
            <a:r>
              <a:rPr lang="en-US" sz="3600" dirty="0">
                <a:solidFill>
                  <a:schemeClr val="accent1"/>
                </a:solidFill>
                <a:latin typeface="Orly's Font 2" pitchFamily="66" charset="0"/>
                <a:ea typeface="Verdana" pitchFamily="34" charset="0"/>
                <a:cs typeface="Verdana" pitchFamily="34" charset="0"/>
              </a:rPr>
              <a:t>creating a number bond.</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33501"/>
            <a:ext cx="6972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solve the </a:t>
            </a:r>
            <a:r>
              <a:rPr lang="en-US" sz="3600" dirty="0">
                <a:solidFill>
                  <a:schemeClr val="accent5"/>
                </a:solidFill>
                <a:latin typeface="Orly's Font 2" pitchFamily="66" charset="0"/>
                <a:ea typeface="Verdana" pitchFamily="34" charset="0"/>
                <a:cs typeface="Verdana" pitchFamily="34" charset="0"/>
              </a:rPr>
              <a:t>unknown number in an </a:t>
            </a:r>
            <a:r>
              <a:rPr lang="en-US" sz="3600" dirty="0" smtClean="0">
                <a:solidFill>
                  <a:schemeClr val="accent5"/>
                </a:solidFill>
                <a:latin typeface="Orly's Font 2" pitchFamily="66" charset="0"/>
                <a:ea typeface="Verdana" pitchFamily="34" charset="0"/>
                <a:cs typeface="Verdana" pitchFamily="34" charset="0"/>
              </a:rPr>
              <a:t>equation </a:t>
            </a:r>
            <a:r>
              <a:rPr lang="en-US" sz="3600" dirty="0">
                <a:solidFill>
                  <a:schemeClr val="accent1"/>
                </a:solidFill>
                <a:latin typeface="Orly's Font 2" pitchFamily="66" charset="0"/>
                <a:ea typeface="Verdana" pitchFamily="34" charset="0"/>
                <a:cs typeface="Verdana" pitchFamily="34" charset="0"/>
              </a:rPr>
              <a:t>by creating a number bond.</a:t>
            </a: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3266752" y="2053247"/>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5</a:t>
            </a:r>
            <a:endParaRPr lang="en-US" sz="2800" dirty="0">
              <a:solidFill>
                <a:schemeClr val="accent1"/>
              </a:solidFill>
            </a:endParaRPr>
          </a:p>
        </p:txBody>
      </p:sp>
      <p:sp>
        <p:nvSpPr>
          <p:cNvPr id="6" name="Text Placeholder 2"/>
          <p:cNvSpPr txBox="1">
            <a:spLocks/>
          </p:cNvSpPr>
          <p:nvPr/>
        </p:nvSpPr>
        <p:spPr bwMode="auto">
          <a:xfrm>
            <a:off x="3605914" y="2053247"/>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t>
            </a:r>
            <a:endParaRPr lang="en-US" sz="2800" dirty="0">
              <a:solidFill>
                <a:schemeClr val="accent1"/>
              </a:solidFill>
            </a:endParaRPr>
          </a:p>
        </p:txBody>
      </p:sp>
      <p:sp>
        <p:nvSpPr>
          <p:cNvPr id="7" name="Text Placeholder 2"/>
          <p:cNvSpPr txBox="1">
            <a:spLocks/>
          </p:cNvSpPr>
          <p:nvPr/>
        </p:nvSpPr>
        <p:spPr bwMode="auto">
          <a:xfrm>
            <a:off x="4055397" y="2053247"/>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3</a:t>
            </a:r>
            <a:endParaRPr lang="en-US" sz="2800" dirty="0">
              <a:solidFill>
                <a:schemeClr val="accent1"/>
              </a:solidFill>
            </a:endParaRPr>
          </a:p>
        </p:txBody>
      </p:sp>
      <p:sp>
        <p:nvSpPr>
          <p:cNvPr id="8" name="Text Placeholder 2"/>
          <p:cNvSpPr txBox="1">
            <a:spLocks/>
          </p:cNvSpPr>
          <p:nvPr/>
        </p:nvSpPr>
        <p:spPr bwMode="auto">
          <a:xfrm>
            <a:off x="4436458" y="2063375"/>
            <a:ext cx="860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 8</a:t>
            </a:r>
            <a:endParaRPr lang="en-US" sz="2800" dirty="0">
              <a:solidFill>
                <a:schemeClr val="accent1"/>
              </a:solidFill>
            </a:endParaRPr>
          </a:p>
        </p:txBody>
      </p:sp>
      <p:cxnSp>
        <p:nvCxnSpPr>
          <p:cNvPr id="10" name="Straight Arrow Connector 9"/>
          <p:cNvCxnSpPr/>
          <p:nvPr/>
        </p:nvCxnSpPr>
        <p:spPr>
          <a:xfrm flipH="1" flipV="1">
            <a:off x="5096213" y="2365470"/>
            <a:ext cx="318501" cy="457039"/>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 Placeholder 2"/>
          <p:cNvSpPr txBox="1">
            <a:spLocks/>
          </p:cNvSpPr>
          <p:nvPr/>
        </p:nvSpPr>
        <p:spPr bwMode="auto">
          <a:xfrm>
            <a:off x="4967204" y="2822509"/>
            <a:ext cx="12141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rPr>
              <a:t>sum</a:t>
            </a:r>
            <a:endParaRPr lang="en-US" sz="2800" dirty="0">
              <a:solidFill>
                <a:schemeClr val="accent5"/>
              </a:solidFill>
            </a:endParaRPr>
          </a:p>
        </p:txBody>
      </p:sp>
      <p:cxnSp>
        <p:nvCxnSpPr>
          <p:cNvPr id="12" name="Straight Arrow Connector 11"/>
          <p:cNvCxnSpPr/>
          <p:nvPr/>
        </p:nvCxnSpPr>
        <p:spPr>
          <a:xfrm flipH="1" flipV="1">
            <a:off x="3523929" y="2365471"/>
            <a:ext cx="159248" cy="457038"/>
          </a:xfrm>
          <a:prstGeom prst="straightConnector1">
            <a:avLst/>
          </a:prstGeom>
          <a:ln w="38100">
            <a:solidFill>
              <a:schemeClr val="accent3"/>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120264" y="2387093"/>
            <a:ext cx="216677" cy="435416"/>
          </a:xfrm>
          <a:prstGeom prst="straightConnector1">
            <a:avLst/>
          </a:prstGeom>
          <a:ln w="38100">
            <a:solidFill>
              <a:schemeClr val="accent3"/>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2866371" y="2822509"/>
            <a:ext cx="18294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rPr>
              <a:t>addends</a:t>
            </a:r>
            <a:endParaRPr lang="en-US" sz="2800" dirty="0">
              <a:solidFill>
                <a:schemeClr val="accent3"/>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500"/>
                            </p:stCondLst>
                            <p:childTnLst>
                              <p:par>
                                <p:cTn id="25" presetID="1" presetClass="entr" presetSubtype="0" fill="hold" grpId="0" nodeType="afterEffect">
                                  <p:stCondLst>
                                    <p:cond delay="0"/>
                                  </p:stCondLst>
                                  <p:iterate type="lt">
                                    <p:tmAbs val="80"/>
                                  </p:iterate>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4" presetClass="path" presetSubtype="0" accel="50000" decel="50000" fill="hold" grpId="1" nodeType="clickEffect">
                                  <p:stCondLst>
                                    <p:cond delay="0"/>
                                  </p:stCondLst>
                                  <p:iterate type="lt">
                                    <p:tmPct val="0"/>
                                  </p:iterate>
                                  <p:childTnLst>
                                    <p:animMotion origin="layout" path="M -3.05556E-6 1.9156E-6 L 0.02223 -0.0397 C 0.02691 -0.04859 0.03403 -0.05358 0.04115 -0.05358 C 0.04948 -0.05358 0.05625 -0.04859 0.06094 -0.0397 L 0.08351 1.9156E-6 " pathEditMode="relative" rAng="0" ptsTypes="FffFF">
                                      <p:cBhvr>
                                        <p:cTn id="41" dur="2000" fill="hold"/>
                                        <p:tgtEl>
                                          <p:spTgt spid="5">
                                            <p:txEl>
                                              <p:pRg st="0" end="0"/>
                                            </p:txEl>
                                          </p:spTgt>
                                        </p:tgtEl>
                                        <p:attrNameLst>
                                          <p:attrName>ppt_x</p:attrName>
                                          <p:attrName>ppt_y</p:attrName>
                                        </p:attrNameLst>
                                      </p:cBhvr>
                                      <p:rCtr x="4167" y="-2693"/>
                                    </p:animMotion>
                                  </p:childTnLst>
                                </p:cTn>
                              </p:par>
                              <p:par>
                                <p:cTn id="42" presetID="44" presetClass="path" presetSubtype="0" accel="50000" decel="50000" fill="hold" grpId="1" nodeType="withEffect">
                                  <p:stCondLst>
                                    <p:cond delay="0"/>
                                  </p:stCondLst>
                                  <p:iterate type="lt">
                                    <p:tmPct val="0"/>
                                  </p:iterate>
                                  <p:childTnLst>
                                    <p:animMotion origin="layout" path="M -0.00278 1.9156E-6 L -0.02709 -0.03998 C -0.03212 -0.04886 -0.03976 -0.05414 -0.04757 -0.05414 C -0.0566 -0.05414 -0.06389 -0.04886 -0.06893 -0.03998 L -0.09306 1.9156E-6 " pathEditMode="relative" rAng="0" ptsTypes="FffFF">
                                      <p:cBhvr>
                                        <p:cTn id="43" dur="2000" fill="hold"/>
                                        <p:tgtEl>
                                          <p:spTgt spid="7">
                                            <p:txEl>
                                              <p:pRg st="0" end="0"/>
                                            </p:txEl>
                                          </p:spTgt>
                                        </p:tgtEl>
                                        <p:attrNameLst>
                                          <p:attrName>ppt_x</p:attrName>
                                          <p:attrName>ppt_y</p:attrName>
                                        </p:attrNameLst>
                                      </p:cBhvr>
                                      <p:rCtr x="-4514" y="-27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allAtOnce"/>
      <p:bldP spid="6" grpId="0" build="p"/>
      <p:bldP spid="7" grpId="0" build="p"/>
      <p:bldP spid="7" grpId="1" build="allAtOnce"/>
      <p:bldP spid="8" grpId="0" build="p"/>
      <p:bldP spid="11" grpId="0" build="p"/>
      <p:bldP spid="1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 Placeholder 2"/>
          <p:cNvSpPr txBox="1">
            <a:spLocks/>
          </p:cNvSpPr>
          <p:nvPr/>
        </p:nvSpPr>
        <p:spPr bwMode="auto">
          <a:xfrm>
            <a:off x="3958646" y="4726169"/>
            <a:ext cx="18287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t>    3  4  5  </a:t>
            </a:r>
            <a:endParaRPr lang="en-US" dirty="0"/>
          </a:p>
        </p:txBody>
      </p:sp>
      <p:sp>
        <p:nvSpPr>
          <p:cNvPr id="5" name="Text Placeholder 2"/>
          <p:cNvSpPr txBox="1">
            <a:spLocks/>
          </p:cNvSpPr>
          <p:nvPr/>
        </p:nvSpPr>
        <p:spPr bwMode="auto">
          <a:xfrm>
            <a:off x="2981447" y="780123"/>
            <a:ext cx="28420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7 - 2 = 5</a:t>
            </a:r>
            <a:endParaRPr lang="en-US" sz="2800" dirty="0">
              <a:solidFill>
                <a:schemeClr val="accent1"/>
              </a:solidFill>
            </a:endParaRPr>
          </a:p>
        </p:txBody>
      </p:sp>
      <p:cxnSp>
        <p:nvCxnSpPr>
          <p:cNvPr id="10" name="Straight Arrow Connector 9"/>
          <p:cNvCxnSpPr/>
          <p:nvPr/>
        </p:nvCxnSpPr>
        <p:spPr>
          <a:xfrm flipH="1" flipV="1">
            <a:off x="5203139" y="1124245"/>
            <a:ext cx="318501" cy="45703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 Placeholder 2"/>
          <p:cNvSpPr txBox="1">
            <a:spLocks/>
          </p:cNvSpPr>
          <p:nvPr/>
        </p:nvSpPr>
        <p:spPr bwMode="auto">
          <a:xfrm>
            <a:off x="5236506" y="1519741"/>
            <a:ext cx="23479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difference</a:t>
            </a:r>
            <a:endParaRPr lang="en-US" sz="2800" dirty="0">
              <a:solidFill>
                <a:schemeClr val="accent1"/>
              </a:solidFill>
            </a:endParaRPr>
          </a:p>
        </p:txBody>
      </p:sp>
      <p:cxnSp>
        <p:nvCxnSpPr>
          <p:cNvPr id="12" name="Straight Arrow Connector 11"/>
          <p:cNvCxnSpPr/>
          <p:nvPr/>
        </p:nvCxnSpPr>
        <p:spPr>
          <a:xfrm flipV="1">
            <a:off x="3206006" y="1143459"/>
            <a:ext cx="383262" cy="457038"/>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4" idx="0"/>
          </p:cNvCxnSpPr>
          <p:nvPr/>
        </p:nvCxnSpPr>
        <p:spPr>
          <a:xfrm flipV="1">
            <a:off x="4443867" y="1145869"/>
            <a:ext cx="0" cy="897092"/>
          </a:xfrm>
          <a:prstGeom prst="straightConnector1">
            <a:avLst/>
          </a:prstGeom>
          <a:ln w="38100">
            <a:solidFill>
              <a:schemeClr val="accent3"/>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1531195" y="1519741"/>
            <a:ext cx="18294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rPr>
              <a:t>minuend</a:t>
            </a:r>
            <a:endParaRPr lang="en-US" sz="2800" dirty="0">
              <a:solidFill>
                <a:schemeClr val="accent5"/>
              </a:solidFill>
            </a:endParaRPr>
          </a:p>
        </p:txBody>
      </p:sp>
      <p:sp>
        <p:nvSpPr>
          <p:cNvPr id="14" name="Text Placeholder 2"/>
          <p:cNvSpPr txBox="1">
            <a:spLocks/>
          </p:cNvSpPr>
          <p:nvPr/>
        </p:nvSpPr>
        <p:spPr bwMode="auto">
          <a:xfrm>
            <a:off x="3064271" y="2042961"/>
            <a:ext cx="27591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rPr>
              <a:t>subtrahend</a:t>
            </a:r>
            <a:endParaRPr lang="en-US" sz="2800" dirty="0">
              <a:solidFill>
                <a:schemeClr val="accent3"/>
              </a:solidFill>
            </a:endParaRPr>
          </a:p>
        </p:txBody>
      </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2644" y="2942743"/>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9141" y="2917064"/>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2602" y="2917064"/>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580" y="2914650"/>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2665" y="2914650"/>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2686" y="2917064"/>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1985" y="2970836"/>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Straight Connector 23"/>
          <p:cNvCxnSpPr/>
          <p:nvPr/>
        </p:nvCxnSpPr>
        <p:spPr>
          <a:xfrm>
            <a:off x="5632602" y="2914650"/>
            <a:ext cx="1365721" cy="85628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741023" y="2914650"/>
            <a:ext cx="1257300" cy="85628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2083423" y="2743200"/>
            <a:ext cx="3580120" cy="1143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4159655" y="4364661"/>
            <a:ext cx="2034800" cy="25247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 name="Group 3"/>
          <p:cNvGrpSpPr/>
          <p:nvPr/>
        </p:nvGrpSpPr>
        <p:grpSpPr>
          <a:xfrm>
            <a:off x="2470794" y="4360707"/>
            <a:ext cx="4577703" cy="256427"/>
            <a:chOff x="2622655" y="4182665"/>
            <a:chExt cx="4577703" cy="256427"/>
          </a:xfrm>
        </p:grpSpPr>
        <p:cxnSp>
          <p:nvCxnSpPr>
            <p:cNvPr id="40" name="Straight Connector 39"/>
            <p:cNvCxnSpPr/>
            <p:nvPr/>
          </p:nvCxnSpPr>
          <p:spPr bwMode="auto">
            <a:xfrm>
              <a:off x="4319150" y="4182665"/>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2622655" y="4186619"/>
              <a:ext cx="4577703" cy="252473"/>
              <a:chOff x="2623197" y="4457700"/>
              <a:chExt cx="4577703" cy="252473"/>
            </a:xfrm>
          </p:grpSpPr>
          <p:cxnSp>
            <p:nvCxnSpPr>
              <p:cNvPr id="36" name="Straight Connector 35"/>
              <p:cNvCxnSpPr/>
              <p:nvPr/>
            </p:nvCxnSpPr>
            <p:spPr bwMode="auto">
              <a:xfrm>
                <a:off x="309827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50523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391219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23197" y="4522499"/>
                <a:ext cx="4577703" cy="122873"/>
                <a:chOff x="2155520" y="4384500"/>
                <a:chExt cx="4577703" cy="122873"/>
              </a:xfrm>
            </p:grpSpPr>
            <p:cxnSp>
              <p:nvCxnSpPr>
                <p:cNvPr id="46" name="Straight Arrow Connector 45"/>
                <p:cNvCxnSpPr/>
                <p:nvPr/>
              </p:nvCxnSpPr>
              <p:spPr bwMode="auto">
                <a:xfrm>
                  <a:off x="2155520" y="4441984"/>
                  <a:ext cx="4577703" cy="3953"/>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Oval 46"/>
                <p:cNvSpPr/>
                <p:nvPr/>
              </p:nvSpPr>
              <p:spPr bwMode="auto">
                <a:xfrm>
                  <a:off x="3792037" y="4384500"/>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8" name="Oval 47"/>
                <p:cNvSpPr/>
                <p:nvPr/>
              </p:nvSpPr>
              <p:spPr bwMode="auto">
                <a:xfrm>
                  <a:off x="5826837" y="4384500"/>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cxnSp>
            <p:nvCxnSpPr>
              <p:cNvPr id="39" name="Straight Connector 38"/>
              <p:cNvCxnSpPr/>
              <p:nvPr/>
            </p:nvCxnSpPr>
            <p:spPr bwMode="auto">
              <a:xfrm>
                <a:off x="674370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72611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513307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54003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94699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353950" y="445770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1" name="Text Placeholder 2"/>
          <p:cNvSpPr txBox="1">
            <a:spLocks/>
          </p:cNvSpPr>
          <p:nvPr/>
        </p:nvSpPr>
        <p:spPr bwMode="auto">
          <a:xfrm>
            <a:off x="2627014" y="4726169"/>
            <a:ext cx="17568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t>    0  1   </a:t>
            </a:r>
            <a:r>
              <a:rPr lang="en-US" dirty="0" smtClean="0">
                <a:solidFill>
                  <a:schemeClr val="accent3"/>
                </a:solidFill>
              </a:rPr>
              <a:t>2  </a:t>
            </a:r>
            <a:endParaRPr lang="en-US" dirty="0">
              <a:solidFill>
                <a:schemeClr val="accent3"/>
              </a:solidFill>
            </a:endParaRPr>
          </a:p>
        </p:txBody>
      </p:sp>
      <p:sp>
        <p:nvSpPr>
          <p:cNvPr id="53" name="Text Placeholder 2"/>
          <p:cNvSpPr txBox="1">
            <a:spLocks/>
          </p:cNvSpPr>
          <p:nvPr/>
        </p:nvSpPr>
        <p:spPr bwMode="auto">
          <a:xfrm>
            <a:off x="5187329" y="4720398"/>
            <a:ext cx="1937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t>    6  </a:t>
            </a:r>
            <a:r>
              <a:rPr lang="en-US" dirty="0" smtClean="0">
                <a:solidFill>
                  <a:schemeClr val="accent5"/>
                </a:solidFill>
              </a:rPr>
              <a:t>7</a:t>
            </a:r>
            <a:r>
              <a:rPr lang="en-US" dirty="0" smtClean="0"/>
              <a:t>  8  </a:t>
            </a:r>
            <a:endParaRPr lang="en-US" dirty="0"/>
          </a:p>
        </p:txBody>
      </p:sp>
    </p:spTree>
    <p:extLst>
      <p:ext uri="{BB962C8B-B14F-4D97-AF65-F5344CB8AC3E}">
        <p14:creationId xmlns:p14="http://schemas.microsoft.com/office/powerpoint/2010/main" val="178093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500"/>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500"/>
                            </p:stCondLst>
                            <p:childTnLst>
                              <p:par>
                                <p:cTn id="52" presetID="1" presetClass="entr" presetSubtype="0" fill="hold" grpId="0" nodeType="afterEffect">
                                  <p:stCondLst>
                                    <p:cond delay="0"/>
                                  </p:stCondLst>
                                  <p:iterate type="lt">
                                    <p:tmAbs val="80"/>
                                  </p:iterate>
                                  <p:childTnLst>
                                    <p:set>
                                      <p:cBhvr>
                                        <p:cTn id="53"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00"/>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500"/>
                                        <p:tgtEl>
                                          <p:spTgt spid="5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500"/>
                                        <p:tgtEl>
                                          <p:spTgt spid="53"/>
                                        </p:tgtEl>
                                      </p:cBhvr>
                                    </p:animEffect>
                                  </p:childTnLst>
                                </p:cTn>
                              </p:par>
                              <p:par>
                                <p:cTn id="78" presetID="10" presetClass="entr" presetSubtype="0"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fade">
                                      <p:cBhvr>
                                        <p:cTn id="80" dur="500"/>
                                        <p:tgtEl>
                                          <p:spTgt spid="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 grpId="0" build="p"/>
      <p:bldP spid="11" grpId="0" build="p"/>
      <p:bldP spid="17" grpId="0" build="p"/>
      <p:bldP spid="14" grpId="0" build="p"/>
      <p:bldP spid="32" grpId="0" animBg="1"/>
      <p:bldP spid="49" grpId="0" animBg="1"/>
      <p:bldP spid="51"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3980646"/>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The commutative property does not work for subtraction.</a:t>
            </a:r>
          </a:p>
        </p:txBody>
      </p:sp>
      <p:sp>
        <p:nvSpPr>
          <p:cNvPr id="5" name="Text Placeholder 2"/>
          <p:cNvSpPr txBox="1">
            <a:spLocks/>
          </p:cNvSpPr>
          <p:nvPr/>
        </p:nvSpPr>
        <p:spPr bwMode="auto">
          <a:xfrm>
            <a:off x="3373678" y="982150"/>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7</a:t>
            </a:r>
            <a:endParaRPr lang="en-US" sz="2800" dirty="0">
              <a:solidFill>
                <a:schemeClr val="accent1"/>
              </a:solidFill>
            </a:endParaRPr>
          </a:p>
        </p:txBody>
      </p:sp>
      <p:sp>
        <p:nvSpPr>
          <p:cNvPr id="6" name="Text Placeholder 2"/>
          <p:cNvSpPr txBox="1">
            <a:spLocks/>
          </p:cNvSpPr>
          <p:nvPr/>
        </p:nvSpPr>
        <p:spPr bwMode="auto">
          <a:xfrm>
            <a:off x="3790103" y="982150"/>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t>
            </a:r>
            <a:endParaRPr lang="en-US" sz="2800" dirty="0">
              <a:solidFill>
                <a:schemeClr val="accent1"/>
              </a:solidFill>
            </a:endParaRPr>
          </a:p>
        </p:txBody>
      </p:sp>
      <p:sp>
        <p:nvSpPr>
          <p:cNvPr id="7" name="Text Placeholder 2"/>
          <p:cNvSpPr txBox="1">
            <a:spLocks/>
          </p:cNvSpPr>
          <p:nvPr/>
        </p:nvSpPr>
        <p:spPr bwMode="auto">
          <a:xfrm>
            <a:off x="4162323" y="982150"/>
            <a:ext cx="514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2</a:t>
            </a:r>
            <a:endParaRPr lang="en-US" sz="2800" dirty="0">
              <a:solidFill>
                <a:schemeClr val="accent1"/>
              </a:solidFill>
            </a:endParaRPr>
          </a:p>
        </p:txBody>
      </p:sp>
      <p:sp>
        <p:nvSpPr>
          <p:cNvPr id="8" name="Text Placeholder 2"/>
          <p:cNvSpPr txBox="1">
            <a:spLocks/>
          </p:cNvSpPr>
          <p:nvPr/>
        </p:nvSpPr>
        <p:spPr bwMode="auto">
          <a:xfrm>
            <a:off x="4543384" y="992278"/>
            <a:ext cx="860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 5</a:t>
            </a:r>
            <a:endParaRPr lang="en-US" sz="2800" dirty="0">
              <a:solidFill>
                <a:schemeClr val="accent1"/>
              </a:solidFill>
            </a:endParaRPr>
          </a:p>
        </p:txBody>
      </p:sp>
      <p:cxnSp>
        <p:nvCxnSpPr>
          <p:cNvPr id="9" name="Straight Arrow Connector 8"/>
          <p:cNvCxnSpPr/>
          <p:nvPr/>
        </p:nvCxnSpPr>
        <p:spPr>
          <a:xfrm flipH="1" flipV="1">
            <a:off x="5203139" y="1294373"/>
            <a:ext cx="318501" cy="457039"/>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 Placeholder 2"/>
          <p:cNvSpPr txBox="1">
            <a:spLocks/>
          </p:cNvSpPr>
          <p:nvPr/>
        </p:nvSpPr>
        <p:spPr bwMode="auto">
          <a:xfrm>
            <a:off x="5236506" y="1689869"/>
            <a:ext cx="23479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difference</a:t>
            </a:r>
            <a:endParaRPr lang="en-US" sz="2800" dirty="0">
              <a:solidFill>
                <a:schemeClr val="accent1"/>
              </a:solidFill>
            </a:endParaRPr>
          </a:p>
        </p:txBody>
      </p:sp>
      <p:cxnSp>
        <p:nvCxnSpPr>
          <p:cNvPr id="11" name="Straight Arrow Connector 10"/>
          <p:cNvCxnSpPr/>
          <p:nvPr/>
        </p:nvCxnSpPr>
        <p:spPr>
          <a:xfrm flipV="1">
            <a:off x="3184740" y="1356119"/>
            <a:ext cx="383262" cy="457038"/>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4390702" y="1315997"/>
            <a:ext cx="0" cy="897092"/>
          </a:xfrm>
          <a:prstGeom prst="straightConnector1">
            <a:avLst/>
          </a:prstGeom>
          <a:ln w="38100">
            <a:solidFill>
              <a:schemeClr val="accent3"/>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1531195" y="1689869"/>
            <a:ext cx="18294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rPr>
              <a:t>minuend</a:t>
            </a:r>
            <a:endParaRPr lang="en-US" sz="2800" dirty="0">
              <a:solidFill>
                <a:schemeClr val="accent5"/>
              </a:solidFill>
            </a:endParaRPr>
          </a:p>
        </p:txBody>
      </p:sp>
      <p:sp>
        <p:nvSpPr>
          <p:cNvPr id="14" name="Text Placeholder 2"/>
          <p:cNvSpPr txBox="1">
            <a:spLocks/>
          </p:cNvSpPr>
          <p:nvPr/>
        </p:nvSpPr>
        <p:spPr bwMode="auto">
          <a:xfrm>
            <a:off x="3064271" y="2213089"/>
            <a:ext cx="27591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rPr>
              <a:t>subtrahend</a:t>
            </a:r>
            <a:endParaRPr lang="en-US" sz="2800" dirty="0">
              <a:solidFill>
                <a:schemeClr val="accent3"/>
              </a:solidFill>
            </a:endParaRP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9363" y="2949753"/>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9384" y="2921660"/>
            <a:ext cx="583092"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iterate type="lt">
                                    <p:tmPct val="0"/>
                                  </p:iterate>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fade">
                                      <p:cBhvr>
                                        <p:cTn id="22" dur="500"/>
                                        <p:tgtEl>
                                          <p:spTgt spid="13">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500"/>
                                        <p:tgtEl>
                                          <p:spTgt spid="14">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fade">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4" presetClass="path" presetSubtype="0" accel="50000" decel="50000" fill="hold" grpId="1" nodeType="clickEffect">
                                  <p:stCondLst>
                                    <p:cond delay="0"/>
                                  </p:stCondLst>
                                  <p:iterate type="lt">
                                    <p:tmPct val="0"/>
                                  </p:iterate>
                                  <p:childTnLst>
                                    <p:animMotion origin="layout" path="M -3.05556E-6 1.9156E-6 L 0.02223 -0.0397 C 0.02691 -0.04859 0.03403 -0.05358 0.04115 -0.05358 C 0.04948 -0.05358 0.05625 -0.04859 0.06094 -0.0397 L 0.08351 1.9156E-6 " pathEditMode="relative" rAng="0" ptsTypes="FffFF">
                                      <p:cBhvr>
                                        <p:cTn id="38" dur="2000" fill="hold"/>
                                        <p:tgtEl>
                                          <p:spTgt spid="5">
                                            <p:txEl>
                                              <p:pRg st="0" end="0"/>
                                            </p:txEl>
                                          </p:spTgt>
                                        </p:tgtEl>
                                        <p:attrNameLst>
                                          <p:attrName>ppt_x</p:attrName>
                                          <p:attrName>ppt_y</p:attrName>
                                        </p:attrNameLst>
                                      </p:cBhvr>
                                      <p:rCtr x="4167" y="-2693"/>
                                    </p:animMotion>
                                  </p:childTnLst>
                                </p:cTn>
                              </p:par>
                              <p:par>
                                <p:cTn id="39" presetID="44" presetClass="path" presetSubtype="0" accel="50000" decel="50000" fill="hold" grpId="1" nodeType="withEffect">
                                  <p:stCondLst>
                                    <p:cond delay="0"/>
                                  </p:stCondLst>
                                  <p:iterate type="lt">
                                    <p:tmPct val="0"/>
                                  </p:iterate>
                                  <p:childTnLst>
                                    <p:animMotion origin="layout" path="M -0.00278 1.9156E-6 L -0.02709 -0.03998 C -0.03212 -0.04886 -0.03976 -0.05414 -0.04757 -0.05414 C -0.0566 -0.05414 -0.06389 -0.04886 -0.06893 -0.03998 L -0.09306 1.9156E-6 " pathEditMode="relative" rAng="0" ptsTypes="FffFF">
                                      <p:cBhvr>
                                        <p:cTn id="40" dur="2000" fill="hold"/>
                                        <p:tgtEl>
                                          <p:spTgt spid="7">
                                            <p:txEl>
                                              <p:pRg st="0" end="0"/>
                                            </p:txEl>
                                          </p:spTgt>
                                        </p:tgtEl>
                                        <p:attrNameLst>
                                          <p:attrName>ppt_x</p:attrName>
                                          <p:attrName>ppt_y</p:attrName>
                                        </p:attrNameLst>
                                      </p:cBhvr>
                                      <p:rCtr x="-4514" y="-2721"/>
                                    </p:animMotion>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iterate type="lt">
                                    <p:tmAbs val="80"/>
                                  </p:iterate>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5" grpId="1" build="allAtOnce"/>
      <p:bldP spid="6" grpId="0" build="p"/>
      <p:bldP spid="7" grpId="0" build="p"/>
      <p:bldP spid="7" grpId="1" build="allAtOnce"/>
      <p:bldP spid="8" grpId="0" build="p"/>
      <p:bldP spid="10" grpId="0" build="p"/>
      <p:bldP spid="13" grpId="0" build="p"/>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5540628" y="4096934"/>
            <a:ext cx="944979"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7484984" y="4108808"/>
            <a:ext cx="944979"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6281480" y="1220330"/>
            <a:ext cx="1226657"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529" y="1971696"/>
            <a:ext cx="19050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2"/>
          <p:cNvSpPr txBox="1">
            <a:spLocks/>
          </p:cNvSpPr>
          <p:nvPr/>
        </p:nvSpPr>
        <p:spPr bwMode="auto">
          <a:xfrm>
            <a:off x="754578" y="2621491"/>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3</a:t>
            </a:r>
            <a:endParaRPr lang="en-US" sz="2800" dirty="0">
              <a:solidFill>
                <a:schemeClr val="accent3"/>
              </a:solidFill>
              <a:latin typeface="Orly's Font 2" pitchFamily="66" charset="0"/>
            </a:endParaRPr>
          </a:p>
        </p:txBody>
      </p:sp>
      <p:sp>
        <p:nvSpPr>
          <p:cNvPr id="10" name="Text Placeholder 2"/>
          <p:cNvSpPr txBox="1">
            <a:spLocks/>
          </p:cNvSpPr>
          <p:nvPr/>
        </p:nvSpPr>
        <p:spPr bwMode="auto">
          <a:xfrm>
            <a:off x="1408215" y="2621491"/>
            <a:ext cx="521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a:t>
            </a:r>
            <a:endParaRPr lang="en-US" sz="2800" dirty="0">
              <a:solidFill>
                <a:schemeClr val="accent1"/>
              </a:solidFill>
              <a:latin typeface="Orly's Font 2" pitchFamily="66" charset="0"/>
            </a:endParaRPr>
          </a:p>
        </p:txBody>
      </p:sp>
      <p:sp>
        <p:nvSpPr>
          <p:cNvPr id="11" name="Text Placeholder 2"/>
          <p:cNvSpPr txBox="1">
            <a:spLocks/>
          </p:cNvSpPr>
          <p:nvPr/>
        </p:nvSpPr>
        <p:spPr bwMode="auto">
          <a:xfrm>
            <a:off x="1668978" y="2621491"/>
            <a:ext cx="10786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 10</a:t>
            </a:r>
            <a:endParaRPr lang="en-US" sz="2800" dirty="0">
              <a:solidFill>
                <a:schemeClr val="accent5"/>
              </a:solidFill>
              <a:latin typeface="Orly's Font 2" pitchFamily="66" charset="0"/>
            </a:endParaRPr>
          </a:p>
        </p:txBody>
      </p:sp>
      <p:grpSp>
        <p:nvGrpSpPr>
          <p:cNvPr id="12" name="Group 11"/>
          <p:cNvGrpSpPr/>
          <p:nvPr/>
        </p:nvGrpSpPr>
        <p:grpSpPr>
          <a:xfrm>
            <a:off x="5453005" y="1624145"/>
            <a:ext cx="3013859" cy="2466710"/>
            <a:chOff x="3213760" y="1885950"/>
            <a:chExt cx="3301340" cy="2833750"/>
          </a:xfrm>
        </p:grpSpPr>
        <p:sp>
          <p:nvSpPr>
            <p:cNvPr id="13" name="Oval 12"/>
            <p:cNvSpPr/>
            <p:nvPr/>
          </p:nvSpPr>
          <p:spPr>
            <a:xfrm>
              <a:off x="4171950" y="18859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3213760" y="346240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5257800" y="34386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6" name="Straight Connector 15"/>
            <p:cNvCxnSpPr/>
            <p:nvPr/>
          </p:nvCxnSpPr>
          <p:spPr>
            <a:xfrm flipV="1">
              <a:off x="4000500"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161561"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 Placeholder 2"/>
          <p:cNvSpPr txBox="1">
            <a:spLocks/>
          </p:cNvSpPr>
          <p:nvPr/>
        </p:nvSpPr>
        <p:spPr bwMode="auto">
          <a:xfrm>
            <a:off x="6531411" y="1909759"/>
            <a:ext cx="699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rgbClr val="00B050"/>
                </a:solidFill>
                <a:latin typeface="Orly's Font 2" pitchFamily="66" charset="0"/>
              </a:rPr>
              <a:t>10</a:t>
            </a:r>
            <a:endParaRPr lang="en-US" sz="2800" dirty="0">
              <a:solidFill>
                <a:srgbClr val="00B050"/>
              </a:solidFill>
              <a:latin typeface="Orly's Font 2" pitchFamily="66" charset="0"/>
            </a:endParaRPr>
          </a:p>
        </p:txBody>
      </p:sp>
      <p:sp>
        <p:nvSpPr>
          <p:cNvPr id="19" name="Text Placeholder 2"/>
          <p:cNvSpPr txBox="1">
            <a:spLocks/>
          </p:cNvSpPr>
          <p:nvPr/>
        </p:nvSpPr>
        <p:spPr bwMode="auto">
          <a:xfrm>
            <a:off x="5704212" y="3342883"/>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3</a:t>
            </a:r>
          </a:p>
        </p:txBody>
      </p:sp>
      <p:sp>
        <p:nvSpPr>
          <p:cNvPr id="20" name="Text Placeholder 2"/>
          <p:cNvSpPr txBox="1">
            <a:spLocks/>
          </p:cNvSpPr>
          <p:nvPr/>
        </p:nvSpPr>
        <p:spPr bwMode="auto">
          <a:xfrm>
            <a:off x="7551787" y="3261346"/>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a:t>
            </a:r>
            <a:endParaRPr lang="en-US" sz="2800" dirty="0">
              <a:solidFill>
                <a:schemeClr val="accent1"/>
              </a:solidFill>
              <a:latin typeface="Orly's Font 2" pitchFamily="66" charset="0"/>
            </a:endParaRPr>
          </a:p>
        </p:txBody>
      </p:sp>
      <p:sp>
        <p:nvSpPr>
          <p:cNvPr id="21" name="Rectangle 20"/>
          <p:cNvSpPr/>
          <p:nvPr/>
        </p:nvSpPr>
        <p:spPr>
          <a:xfrm>
            <a:off x="6240263" y="1205821"/>
            <a:ext cx="1322799" cy="523220"/>
          </a:xfrm>
          <a:prstGeom prst="rect">
            <a:avLst/>
          </a:prstGeom>
        </p:spPr>
        <p:txBody>
          <a:bodyPr wrap="none">
            <a:spAutoFit/>
          </a:bodyPr>
          <a:lstStyle/>
          <a:p>
            <a:pPr lvl="0" algn="ctr"/>
            <a:r>
              <a:rPr lang="en-US" sz="2800" dirty="0">
                <a:solidFill>
                  <a:schemeClr val="accent5"/>
                </a:solidFill>
                <a:latin typeface="Orly's Font 2" pitchFamily="66" charset="0"/>
              </a:rPr>
              <a:t>whole</a:t>
            </a:r>
            <a:endParaRPr lang="en-US" dirty="0">
              <a:solidFill>
                <a:schemeClr val="accent5"/>
              </a:solidFill>
              <a:latin typeface="Orly's Font 2" pitchFamily="66" charset="0"/>
            </a:endParaRPr>
          </a:p>
        </p:txBody>
      </p:sp>
      <p:sp>
        <p:nvSpPr>
          <p:cNvPr id="22" name="Rectangle 21"/>
          <p:cNvSpPr/>
          <p:nvPr/>
        </p:nvSpPr>
        <p:spPr>
          <a:xfrm>
            <a:off x="5495622" y="4072761"/>
            <a:ext cx="955711" cy="523220"/>
          </a:xfrm>
          <a:prstGeom prst="rect">
            <a:avLst/>
          </a:prstGeom>
        </p:spPr>
        <p:txBody>
          <a:bodyPr wrap="none">
            <a:spAutoFit/>
          </a:bodyPr>
          <a:lstStyle/>
          <a:p>
            <a:pPr lvl="0" algn="ctr"/>
            <a:r>
              <a:rPr lang="en-US" sz="2800" dirty="0" smtClean="0">
                <a:solidFill>
                  <a:schemeClr val="accent3"/>
                </a:solidFill>
                <a:latin typeface="Orly's Font 2" pitchFamily="66" charset="0"/>
              </a:rPr>
              <a:t>part</a:t>
            </a:r>
            <a:endParaRPr lang="en-US" dirty="0">
              <a:solidFill>
                <a:schemeClr val="accent3"/>
              </a:solidFill>
              <a:latin typeface="Orly's Font 2" pitchFamily="66" charset="0"/>
            </a:endParaRPr>
          </a:p>
        </p:txBody>
      </p:sp>
      <p:sp>
        <p:nvSpPr>
          <p:cNvPr id="23" name="Rectangle 22"/>
          <p:cNvSpPr/>
          <p:nvPr/>
        </p:nvSpPr>
        <p:spPr>
          <a:xfrm>
            <a:off x="7484984" y="4070181"/>
            <a:ext cx="955711" cy="523220"/>
          </a:xfrm>
          <a:prstGeom prst="rect">
            <a:avLst/>
          </a:prstGeom>
        </p:spPr>
        <p:txBody>
          <a:bodyPr wrap="none">
            <a:spAutoFit/>
          </a:bodyPr>
          <a:lstStyle/>
          <a:p>
            <a:pPr lvl="0" algn="ctr"/>
            <a:r>
              <a:rPr lang="en-US" sz="2800" dirty="0" smtClean="0">
                <a:solidFill>
                  <a:schemeClr val="accent1"/>
                </a:solidFill>
                <a:latin typeface="Orly's Font 2" pitchFamily="66" charset="0"/>
              </a:rPr>
              <a:t>part</a:t>
            </a:r>
            <a:endParaRPr lang="en-US" dirty="0">
              <a:solidFill>
                <a:schemeClr val="accent1"/>
              </a:solidFill>
              <a:latin typeface="Orly's Font 2" pitchFamily="66" charset="0"/>
            </a:endParaRPr>
          </a:p>
        </p:txBody>
      </p:sp>
      <p:sp>
        <p:nvSpPr>
          <p:cNvPr id="24" name="Rectangle 23"/>
          <p:cNvSpPr/>
          <p:nvPr/>
        </p:nvSpPr>
        <p:spPr>
          <a:xfrm>
            <a:off x="1147984" y="2695115"/>
            <a:ext cx="356188" cy="523220"/>
          </a:xfrm>
          <a:prstGeom prst="rect">
            <a:avLst/>
          </a:prstGeom>
        </p:spPr>
        <p:txBody>
          <a:bodyPr wrap="none">
            <a:spAutoFit/>
          </a:bodyPr>
          <a:lstStyle/>
          <a:p>
            <a:r>
              <a:rPr lang="en-US" sz="2800" dirty="0">
                <a:solidFill>
                  <a:srgbClr val="0078AE"/>
                </a:solidFill>
                <a:latin typeface="Orly's Font 2" pitchFamily="66" charset="0"/>
              </a:rPr>
              <a:t>+</a:t>
            </a:r>
            <a:endParaRPr lang="en-US" dirty="0"/>
          </a:p>
        </p:txBody>
      </p:sp>
      <p:cxnSp>
        <p:nvCxnSpPr>
          <p:cNvPr id="26" name="Straight Arrow Connector 25"/>
          <p:cNvCxnSpPr/>
          <p:nvPr/>
        </p:nvCxnSpPr>
        <p:spPr>
          <a:xfrm flipH="1">
            <a:off x="4405173" y="1298296"/>
            <a:ext cx="318504" cy="63500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016962" y="3892567"/>
            <a:ext cx="412248" cy="548375"/>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5563538" y="571500"/>
            <a:ext cx="2800768" cy="523220"/>
          </a:xfrm>
          <a:prstGeom prst="rect">
            <a:avLst/>
          </a:prstGeom>
        </p:spPr>
        <p:txBody>
          <a:bodyPr wrap="none">
            <a:spAutoFit/>
          </a:bodyPr>
          <a:lstStyle/>
          <a:p>
            <a:pPr lvl="0" algn="ctr"/>
            <a:r>
              <a:rPr lang="en-US" sz="2800" u="sng" dirty="0" smtClean="0">
                <a:solidFill>
                  <a:schemeClr val="accent1"/>
                </a:solidFill>
                <a:latin typeface="Orly's Font 2" pitchFamily="66" charset="0"/>
              </a:rPr>
              <a:t>Number Bond</a:t>
            </a:r>
            <a:endParaRPr lang="en-US" u="sng" dirty="0">
              <a:solidFill>
                <a:schemeClr val="accent1"/>
              </a:solidFill>
              <a:latin typeface="Orly's Font 2" pitchFamily="66" charset="0"/>
            </a:endParaRPr>
          </a:p>
        </p:txBody>
      </p:sp>
      <p:sp>
        <p:nvSpPr>
          <p:cNvPr id="31" name="Rectangle 30"/>
          <p:cNvSpPr/>
          <p:nvPr/>
        </p:nvSpPr>
        <p:spPr>
          <a:xfrm>
            <a:off x="5149725" y="326225"/>
            <a:ext cx="3676610" cy="4737779"/>
          </a:xfrm>
          <a:prstGeom prst="rect">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06563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0" nodeType="afterEffect">
                                  <p:stCondLst>
                                    <p:cond delay="0"/>
                                  </p:stCondLst>
                                  <p:iterate type="lt">
                                    <p:tmAbs val="80"/>
                                  </p:iterate>
                                  <p:childTnLst>
                                    <p:set>
                                      <p:cBhvr>
                                        <p:cTn id="3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8"/>
                                        </p:tgtEl>
                                      </p:cBhvr>
                                    </p:animEffect>
                                    <p:set>
                                      <p:cBhvr>
                                        <p:cTn id="37" dur="1" fill="hold">
                                          <p:stCondLst>
                                            <p:cond delay="499"/>
                                          </p:stCondLst>
                                        </p:cTn>
                                        <p:tgtEl>
                                          <p:spTgt spid="2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80"/>
                                  </p:iterate>
                                  <p:childTnLst>
                                    <p:set>
                                      <p:cBhvr>
                                        <p:cTn id="50" dur="1" fill="hold">
                                          <p:stCondLst>
                                            <p:cond delay="0"/>
                                          </p:stCondLst>
                                        </p:cTn>
                                        <p:tgtEl>
                                          <p:spTgt spid="19"/>
                                        </p:tgtEl>
                                        <p:attrNameLst>
                                          <p:attrName>style.visibility</p:attrName>
                                        </p:attrNameLst>
                                      </p:cBhvr>
                                      <p:to>
                                        <p:strVal val="visible"/>
                                      </p:to>
                                    </p:se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80"/>
                                  </p:iterate>
                                  <p:childTnLst>
                                    <p:set>
                                      <p:cBhvr>
                                        <p:cTn id="57" dur="1" fill="hold">
                                          <p:stCondLst>
                                            <p:cond delay="0"/>
                                          </p:stCondLst>
                                        </p:cTn>
                                        <p:tgtEl>
                                          <p:spTgt spid="20"/>
                                        </p:tgtEl>
                                        <p:attrNameLst>
                                          <p:attrName>style.visibility</p:attrName>
                                        </p:attrNameLst>
                                      </p:cBhvr>
                                      <p:to>
                                        <p:strVal val="visible"/>
                                      </p:to>
                                    </p:se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80"/>
                                  </p:iterate>
                                  <p:childTnLst>
                                    <p:set>
                                      <p:cBhvr>
                                        <p:cTn id="64" dur="1" fill="hold">
                                          <p:stCondLst>
                                            <p:cond delay="0"/>
                                          </p:stCondLst>
                                        </p:cTn>
                                        <p:tgtEl>
                                          <p:spTgt spid="18"/>
                                        </p:tgtEl>
                                        <p:attrNameLst>
                                          <p:attrName>style.visibility</p:attrName>
                                        </p:attrNameLst>
                                      </p:cBhvr>
                                      <p:to>
                                        <p:strVal val="visible"/>
                                      </p:to>
                                    </p:se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 presetClass="entr" presetSubtype="0" fill="hold" grpId="0" nodeType="withEffect">
                                  <p:stCondLst>
                                    <p:cond delay="0"/>
                                  </p:stCondLst>
                                  <p:iterate type="lt">
                                    <p:tmAbs val="80"/>
                                  </p:iterate>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1" nodeType="clickEffect">
                                  <p:stCondLst>
                                    <p:cond delay="0"/>
                                  </p:stCondLst>
                                  <p:childTnLst>
                                    <p:animEffect transition="out" filter="fade">
                                      <p:cBhvr>
                                        <p:cTn id="91" dur="500"/>
                                        <p:tgtEl>
                                          <p:spTgt spid="34"/>
                                        </p:tgtEl>
                                      </p:cBhvr>
                                    </p:animEffect>
                                    <p:set>
                                      <p:cBhvr>
                                        <p:cTn id="92" dur="1" fill="hold">
                                          <p:stCondLst>
                                            <p:cond delay="499"/>
                                          </p:stCondLst>
                                        </p:cTn>
                                        <p:tgtEl>
                                          <p:spTgt spid="34"/>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35"/>
                                        </p:tgtEl>
                                      </p:cBhvr>
                                    </p:animEffect>
                                    <p:set>
                                      <p:cBhvr>
                                        <p:cTn id="95" dur="1" fill="hold">
                                          <p:stCondLst>
                                            <p:cond delay="499"/>
                                          </p:stCondLst>
                                        </p:cTn>
                                        <p:tgtEl>
                                          <p:spTgt spid="35"/>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36"/>
                                        </p:tgtEl>
                                      </p:cBhvr>
                                    </p:animEffect>
                                    <p:set>
                                      <p:cBhvr>
                                        <p:cTn id="98" dur="1" fill="hold">
                                          <p:stCondLst>
                                            <p:cond delay="499"/>
                                          </p:stCondLst>
                                        </p:cTn>
                                        <p:tgtEl>
                                          <p:spTgt spid="3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44" presetClass="path" presetSubtype="0" accel="50000" decel="50000" fill="hold" grpId="1" nodeType="clickEffect">
                                  <p:stCondLst>
                                    <p:cond delay="0"/>
                                  </p:stCondLst>
                                  <p:iterate type="lt">
                                    <p:tmPct val="0"/>
                                  </p:iterate>
                                  <p:childTnLst>
                                    <p:animMotion origin="layout" path="M -0.00608 -9.13635E-7 L 0.01163 -0.03055 C 0.01545 -0.03721 0.02101 -0.04082 0.02674 -0.04082 C 0.03333 -0.04082 0.03872 -0.03721 0.04253 -0.03055 L 0.06059 -9.13635E-7 " pathEditMode="relative" rAng="0" ptsTypes="FffFF">
                                      <p:cBhvr>
                                        <p:cTn id="102" dur="2000" fill="hold"/>
                                        <p:tgtEl>
                                          <p:spTgt spid="9">
                                            <p:txEl>
                                              <p:pRg st="0" end="0"/>
                                            </p:txEl>
                                          </p:spTgt>
                                        </p:tgtEl>
                                        <p:attrNameLst>
                                          <p:attrName>ppt_x</p:attrName>
                                          <p:attrName>ppt_y</p:attrName>
                                        </p:attrNameLst>
                                      </p:cBhvr>
                                      <p:rCtr x="3333" y="-2055"/>
                                    </p:animMotion>
                                  </p:childTnLst>
                                </p:cTn>
                              </p:par>
                              <p:par>
                                <p:cTn id="103" presetID="44" presetClass="path" presetSubtype="0" accel="50000" decel="50000" fill="hold" grpId="1" nodeType="withEffect">
                                  <p:stCondLst>
                                    <p:cond delay="0"/>
                                  </p:stCondLst>
                                  <p:iterate type="lt">
                                    <p:tmPct val="0"/>
                                  </p:iterate>
                                  <p:childTnLst>
                                    <p:animMotion origin="layout" path="M -0.00833 -9.13635E-7 L -0.02604 -0.03999 C -0.02951 -0.04887 -0.03507 -0.05387 -0.04062 -0.05387 C -0.04722 -0.05387 -0.05226 -0.04887 -0.0559 -0.03999 L -0.07309 -9.13635E-7 " pathEditMode="relative" rAng="0" ptsTypes="FffFF">
                                      <p:cBhvr>
                                        <p:cTn id="104" dur="2000" fill="hold"/>
                                        <p:tgtEl>
                                          <p:spTgt spid="10">
                                            <p:txEl>
                                              <p:pRg st="0" end="0"/>
                                            </p:txEl>
                                          </p:spTgt>
                                        </p:tgtEl>
                                        <p:attrNameLst>
                                          <p:attrName>ppt_x</p:attrName>
                                          <p:attrName>ppt_y</p:attrName>
                                        </p:attrNameLst>
                                      </p:cBhvr>
                                      <p:rCtr x="-3247" y="-26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9" grpId="0" build="p"/>
      <p:bldP spid="9" grpId="1" build="allAtOnce"/>
      <p:bldP spid="10" grpId="0" build="p"/>
      <p:bldP spid="10" grpId="1" build="allAtOnce"/>
      <p:bldP spid="11" grpId="0" build="p"/>
      <p:bldP spid="18" grpId="0"/>
      <p:bldP spid="19" grpId="0"/>
      <p:bldP spid="20" grpId="0"/>
      <p:bldP spid="21" grpId="0"/>
      <p:bldP spid="22" grpId="0"/>
      <p:bldP spid="23" grpId="0"/>
      <p:bldP spid="24" grpId="0"/>
      <p:bldP spid="30" grpId="0"/>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536" y="1184057"/>
            <a:ext cx="246697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Cloud Callout 17"/>
          <p:cNvSpPr/>
          <p:nvPr/>
        </p:nvSpPr>
        <p:spPr>
          <a:xfrm>
            <a:off x="632361" y="900057"/>
            <a:ext cx="3307275" cy="1755000"/>
          </a:xfrm>
          <a:prstGeom prst="cloudCallout">
            <a:avLst>
              <a:gd name="adj1" fmla="val 61962"/>
              <a:gd name="adj2" fmla="val 5122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19" name="TextBox 18"/>
          <p:cNvSpPr txBox="1"/>
          <p:nvPr/>
        </p:nvSpPr>
        <p:spPr>
          <a:xfrm>
            <a:off x="853536" y="1315892"/>
            <a:ext cx="2857500"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How </a:t>
            </a:r>
            <a:r>
              <a:rPr lang="en-US" dirty="0">
                <a:solidFill>
                  <a:schemeClr val="accent4">
                    <a:lumMod val="50000"/>
                  </a:schemeClr>
                </a:solidFill>
                <a:latin typeface="Orly's Font 2" pitchFamily="66" charset="0"/>
                <a:ea typeface="Verdana" pitchFamily="34" charset="0"/>
                <a:cs typeface="Verdana" pitchFamily="34" charset="0"/>
              </a:rPr>
              <a:t>could a number bond help me find a missing part?</a:t>
            </a:r>
            <a:endParaRPr lang="en-US" dirty="0" smtClean="0">
              <a:solidFill>
                <a:schemeClr val="accent4">
                  <a:lumMod val="50000"/>
                </a:schemeClr>
              </a:solidFill>
              <a:latin typeface="Orly's Font 2" pitchFamily="66" charset="0"/>
              <a:ea typeface="Verdana" pitchFamily="34" charset="0"/>
              <a:cs typeface="Verdana" pitchFamily="34" charset="0"/>
            </a:endParaRPr>
          </a:p>
        </p:txBody>
      </p:sp>
      <p:grpSp>
        <p:nvGrpSpPr>
          <p:cNvPr id="21" name="Group 20"/>
          <p:cNvGrpSpPr/>
          <p:nvPr/>
        </p:nvGrpSpPr>
        <p:grpSpPr>
          <a:xfrm>
            <a:off x="4927370" y="636833"/>
            <a:ext cx="2731818" cy="2206092"/>
            <a:chOff x="3213760" y="1885950"/>
            <a:chExt cx="3301340" cy="2833750"/>
          </a:xfrm>
        </p:grpSpPr>
        <p:sp>
          <p:nvSpPr>
            <p:cNvPr id="22" name="Oval 21"/>
            <p:cNvSpPr/>
            <p:nvPr/>
          </p:nvSpPr>
          <p:spPr>
            <a:xfrm>
              <a:off x="4171950" y="18859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Oval 22"/>
            <p:cNvSpPr/>
            <p:nvPr/>
          </p:nvSpPr>
          <p:spPr>
            <a:xfrm>
              <a:off x="3213760" y="346240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Oval 23"/>
            <p:cNvSpPr/>
            <p:nvPr/>
          </p:nvSpPr>
          <p:spPr>
            <a:xfrm>
              <a:off x="5257800" y="34386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5" name="Straight Connector 24"/>
            <p:cNvCxnSpPr/>
            <p:nvPr/>
          </p:nvCxnSpPr>
          <p:spPr>
            <a:xfrm flipV="1">
              <a:off x="4000500"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161561"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Text Placeholder 2"/>
          <p:cNvSpPr txBox="1">
            <a:spLocks/>
          </p:cNvSpPr>
          <p:nvPr/>
        </p:nvSpPr>
        <p:spPr bwMode="auto">
          <a:xfrm>
            <a:off x="5890570" y="922447"/>
            <a:ext cx="699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15</a:t>
            </a:r>
            <a:endParaRPr lang="en-US" sz="2800" dirty="0">
              <a:solidFill>
                <a:schemeClr val="accent3"/>
              </a:solidFill>
              <a:latin typeface="Orly's Font 2" pitchFamily="66" charset="0"/>
            </a:endParaRPr>
          </a:p>
        </p:txBody>
      </p:sp>
      <p:sp>
        <p:nvSpPr>
          <p:cNvPr id="28" name="Text Placeholder 2"/>
          <p:cNvSpPr txBox="1">
            <a:spLocks/>
          </p:cNvSpPr>
          <p:nvPr/>
        </p:nvSpPr>
        <p:spPr bwMode="auto">
          <a:xfrm>
            <a:off x="5103480" y="2220138"/>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a:t>
            </a:r>
            <a:endParaRPr lang="en-US" sz="2800" dirty="0">
              <a:solidFill>
                <a:schemeClr val="accent3"/>
              </a:solidFill>
              <a:latin typeface="Orly's Font 2" pitchFamily="66" charset="0"/>
            </a:endParaRPr>
          </a:p>
        </p:txBody>
      </p:sp>
      <p:sp>
        <p:nvSpPr>
          <p:cNvPr id="29" name="Text Placeholder 2"/>
          <p:cNvSpPr txBox="1">
            <a:spLocks/>
          </p:cNvSpPr>
          <p:nvPr/>
        </p:nvSpPr>
        <p:spPr bwMode="auto">
          <a:xfrm>
            <a:off x="6797818" y="2091907"/>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t>
            </a:r>
            <a:endParaRPr lang="en-US" sz="2800" dirty="0">
              <a:solidFill>
                <a:schemeClr val="accent3"/>
              </a:solidFill>
              <a:latin typeface="Orly's Font 2" pitchFamily="66" charset="0"/>
            </a:endParaRPr>
          </a:p>
        </p:txBody>
      </p:sp>
      <p:sp>
        <p:nvSpPr>
          <p:cNvPr id="30" name="Rectangle 29"/>
          <p:cNvSpPr/>
          <p:nvPr/>
        </p:nvSpPr>
        <p:spPr>
          <a:xfrm>
            <a:off x="5772883" y="221836"/>
            <a:ext cx="1160895" cy="461665"/>
          </a:xfrm>
          <a:prstGeom prst="rect">
            <a:avLst/>
          </a:prstGeom>
        </p:spPr>
        <p:txBody>
          <a:bodyPr wrap="none">
            <a:spAutoFit/>
          </a:bodyPr>
          <a:lstStyle/>
          <a:p>
            <a:pPr lvl="0" algn="ctr"/>
            <a:r>
              <a:rPr lang="en-US" sz="2400" dirty="0">
                <a:solidFill>
                  <a:schemeClr val="accent5"/>
                </a:solidFill>
                <a:latin typeface="Orly's Font 2" pitchFamily="66" charset="0"/>
              </a:rPr>
              <a:t>whole</a:t>
            </a:r>
            <a:endParaRPr lang="en-US" dirty="0">
              <a:solidFill>
                <a:schemeClr val="accent5"/>
              </a:solidFill>
              <a:latin typeface="Orly's Font 2" pitchFamily="66" charset="0"/>
            </a:endParaRPr>
          </a:p>
        </p:txBody>
      </p:sp>
      <p:sp>
        <p:nvSpPr>
          <p:cNvPr id="31" name="Rectangle 30"/>
          <p:cNvSpPr/>
          <p:nvPr/>
        </p:nvSpPr>
        <p:spPr>
          <a:xfrm>
            <a:off x="4970769" y="2817945"/>
            <a:ext cx="846707" cy="461665"/>
          </a:xfrm>
          <a:prstGeom prst="rect">
            <a:avLst/>
          </a:prstGeom>
        </p:spPr>
        <p:txBody>
          <a:bodyPr wrap="non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32" name="Rectangle 31"/>
          <p:cNvSpPr/>
          <p:nvPr/>
        </p:nvSpPr>
        <p:spPr>
          <a:xfrm>
            <a:off x="6760660" y="2758570"/>
            <a:ext cx="846707" cy="461665"/>
          </a:xfrm>
          <a:prstGeom prst="rect">
            <a:avLst/>
          </a:prstGeom>
        </p:spPr>
        <p:txBody>
          <a:bodyPr wrap="non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33" name="Text Placeholder 2"/>
          <p:cNvSpPr txBox="1">
            <a:spLocks/>
          </p:cNvSpPr>
          <p:nvPr/>
        </p:nvSpPr>
        <p:spPr bwMode="auto">
          <a:xfrm>
            <a:off x="3795951" y="3528405"/>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 + 7 = 15</a:t>
            </a:r>
          </a:p>
        </p:txBody>
      </p:sp>
      <p:sp>
        <p:nvSpPr>
          <p:cNvPr id="34" name="Text Placeholder 2"/>
          <p:cNvSpPr txBox="1">
            <a:spLocks/>
          </p:cNvSpPr>
          <p:nvPr/>
        </p:nvSpPr>
        <p:spPr bwMode="auto">
          <a:xfrm>
            <a:off x="3779433" y="4239491"/>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7 </a:t>
            </a:r>
            <a:r>
              <a:rPr lang="en-US" sz="2800" dirty="0">
                <a:solidFill>
                  <a:schemeClr val="accent1"/>
                </a:solidFill>
                <a:latin typeface="Orly's Font 2" pitchFamily="66" charset="0"/>
              </a:rPr>
              <a:t>+ </a:t>
            </a: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 15</a:t>
            </a:r>
          </a:p>
        </p:txBody>
      </p:sp>
      <p:sp>
        <p:nvSpPr>
          <p:cNvPr id="35" name="Text Placeholder 2"/>
          <p:cNvSpPr txBox="1">
            <a:spLocks/>
          </p:cNvSpPr>
          <p:nvPr/>
        </p:nvSpPr>
        <p:spPr bwMode="auto">
          <a:xfrm>
            <a:off x="6043896" y="3466717"/>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15 - ? </a:t>
            </a:r>
            <a:r>
              <a:rPr lang="en-US" sz="2800" dirty="0">
                <a:solidFill>
                  <a:schemeClr val="accent1"/>
                </a:solidFill>
                <a:latin typeface="Orly's Font 2" pitchFamily="66" charset="0"/>
              </a:rPr>
              <a:t>= </a:t>
            </a:r>
            <a:r>
              <a:rPr lang="en-US" sz="2800" dirty="0" smtClean="0">
                <a:solidFill>
                  <a:schemeClr val="accent1"/>
                </a:solidFill>
                <a:latin typeface="Orly's Font 2" pitchFamily="66" charset="0"/>
              </a:rPr>
              <a:t>7</a:t>
            </a:r>
            <a:endParaRPr lang="en-US" sz="2800" dirty="0">
              <a:solidFill>
                <a:schemeClr val="accent1"/>
              </a:solidFill>
              <a:latin typeface="Orly's Font 2" pitchFamily="66" charset="0"/>
            </a:endParaRPr>
          </a:p>
        </p:txBody>
      </p:sp>
      <p:sp>
        <p:nvSpPr>
          <p:cNvPr id="36" name="Text Placeholder 2"/>
          <p:cNvSpPr txBox="1">
            <a:spLocks/>
          </p:cNvSpPr>
          <p:nvPr/>
        </p:nvSpPr>
        <p:spPr bwMode="auto">
          <a:xfrm>
            <a:off x="6062649" y="4239491"/>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15 - </a:t>
            </a:r>
            <a:r>
              <a:rPr lang="en-US" sz="2800" dirty="0">
                <a:solidFill>
                  <a:schemeClr val="accent1"/>
                </a:solidFill>
                <a:latin typeface="Orly's Font 2" pitchFamily="66" charset="0"/>
              </a:rPr>
              <a:t>7 = </a:t>
            </a: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40" name="Oval 39"/>
          <p:cNvSpPr/>
          <p:nvPr/>
        </p:nvSpPr>
        <p:spPr>
          <a:xfrm>
            <a:off x="4944179" y="1864109"/>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Oval 40"/>
          <p:cNvSpPr/>
          <p:nvPr/>
        </p:nvSpPr>
        <p:spPr>
          <a:xfrm>
            <a:off x="6618788" y="1892288"/>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Oval 41"/>
          <p:cNvSpPr/>
          <p:nvPr/>
        </p:nvSpPr>
        <p:spPr>
          <a:xfrm>
            <a:off x="5742294" y="636833"/>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Oval 42"/>
          <p:cNvSpPr/>
          <p:nvPr/>
        </p:nvSpPr>
        <p:spPr>
          <a:xfrm>
            <a:off x="4926548" y="1866644"/>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Oval 43"/>
          <p:cNvSpPr/>
          <p:nvPr/>
        </p:nvSpPr>
        <p:spPr>
          <a:xfrm>
            <a:off x="6601157" y="1894823"/>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Oval 44"/>
          <p:cNvSpPr/>
          <p:nvPr/>
        </p:nvSpPr>
        <p:spPr>
          <a:xfrm>
            <a:off x="5743362" y="646589"/>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Oval 45"/>
          <p:cNvSpPr/>
          <p:nvPr/>
        </p:nvSpPr>
        <p:spPr>
          <a:xfrm>
            <a:off x="4927616" y="1876400"/>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Oval 46"/>
          <p:cNvSpPr/>
          <p:nvPr/>
        </p:nvSpPr>
        <p:spPr>
          <a:xfrm>
            <a:off x="6602225" y="1904579"/>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Oval 47"/>
          <p:cNvSpPr/>
          <p:nvPr/>
        </p:nvSpPr>
        <p:spPr>
          <a:xfrm>
            <a:off x="5729512" y="715864"/>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Oval 48"/>
          <p:cNvSpPr/>
          <p:nvPr/>
        </p:nvSpPr>
        <p:spPr>
          <a:xfrm>
            <a:off x="4913766" y="1945675"/>
            <a:ext cx="1029983" cy="932148"/>
          </a:xfrm>
          <a:prstGeom prst="ellipse">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50" name="Straight Arrow Connector 49"/>
          <p:cNvCxnSpPr/>
          <p:nvPr/>
        </p:nvCxnSpPr>
        <p:spPr>
          <a:xfrm flipV="1">
            <a:off x="437213" y="4427602"/>
            <a:ext cx="518166" cy="449116"/>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4" name="Text Placeholder 2"/>
          <p:cNvSpPr txBox="1">
            <a:spLocks/>
          </p:cNvSpPr>
          <p:nvPr/>
        </p:nvSpPr>
        <p:spPr bwMode="auto">
          <a:xfrm>
            <a:off x="6098274" y="4229100"/>
            <a:ext cx="2743200" cy="523220"/>
          </a:xfrm>
          <a:prstGeom prst="rect">
            <a:avLst/>
          </a:prstGeom>
          <a:solidFill>
            <a:schemeClr val="bg1"/>
          </a:solidFill>
          <a:ln>
            <a:noFill/>
          </a:ln>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15 - </a:t>
            </a:r>
            <a:r>
              <a:rPr lang="en-US" sz="2800" dirty="0">
                <a:solidFill>
                  <a:schemeClr val="accent1"/>
                </a:solidFill>
                <a:latin typeface="Orly's Font 2" pitchFamily="66" charset="0"/>
              </a:rPr>
              <a:t>7 = </a:t>
            </a: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55" name="Text Placeholder 2"/>
          <p:cNvSpPr txBox="1">
            <a:spLocks/>
          </p:cNvSpPr>
          <p:nvPr/>
        </p:nvSpPr>
        <p:spPr bwMode="auto">
          <a:xfrm>
            <a:off x="6846949" y="2142228"/>
            <a:ext cx="540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330246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 presetClass="entr" presetSubtype="0" fill="hold" grpId="0" nodeType="withEffect">
                                  <p:stCondLst>
                                    <p:cond delay="0"/>
                                  </p:stCondLst>
                                  <p:iterate type="lt">
                                    <p:tmAbs val="80"/>
                                  </p:iterate>
                                  <p:childTnLst>
                                    <p:set>
                                      <p:cBhvr>
                                        <p:cTn id="9" dur="1" fill="hold">
                                          <p:stCondLst>
                                            <p:cond delay="0"/>
                                          </p:stCondLst>
                                        </p:cTn>
                                        <p:tgtEl>
                                          <p:spTgt spid="1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xit" presetSubtype="0" fill="hold" grpId="1" nodeType="withEffect">
                                  <p:stCondLst>
                                    <p:cond delay="0"/>
                                  </p:stCondLst>
                                  <p:iterate type="lt">
                                    <p:tmPct val="0"/>
                                  </p:iterate>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80"/>
                                  </p:iterate>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2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50"/>
                                        </p:tgtEl>
                                      </p:cBhvr>
                                    </p:animEffect>
                                    <p:set>
                                      <p:cBhvr>
                                        <p:cTn id="54" dur="1" fill="hold">
                                          <p:stCondLst>
                                            <p:cond delay="499"/>
                                          </p:stCondLst>
                                        </p:cTn>
                                        <p:tgtEl>
                                          <p:spTgt spid="5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iterate type="lt">
                                    <p:tmAbs val="80"/>
                                  </p:iterate>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iterate type="lt">
                                    <p:tmAbs val="80"/>
                                  </p:iterate>
                                  <p:childTnLst>
                                    <p:set>
                                      <p:cBhvr>
                                        <p:cTn id="77" dur="1" fill="hold">
                                          <p:stCondLst>
                                            <p:cond delay="0"/>
                                          </p:stCondLst>
                                        </p:cTn>
                                        <p:tgtEl>
                                          <p:spTgt spid="33"/>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41"/>
                                        </p:tgtEl>
                                      </p:cBhvr>
                                    </p:animEffect>
                                    <p:set>
                                      <p:cBhvr>
                                        <p:cTn id="82" dur="1" fill="hold">
                                          <p:stCondLst>
                                            <p:cond delay="499"/>
                                          </p:stCondLst>
                                        </p:cTn>
                                        <p:tgtEl>
                                          <p:spTgt spid="41"/>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40"/>
                                        </p:tgtEl>
                                      </p:cBhvr>
                                    </p:animEffect>
                                    <p:set>
                                      <p:cBhvr>
                                        <p:cTn id="85" dur="1" fill="hold">
                                          <p:stCondLst>
                                            <p:cond delay="499"/>
                                          </p:stCondLst>
                                        </p:cTn>
                                        <p:tgtEl>
                                          <p:spTgt spid="40"/>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42"/>
                                        </p:tgtEl>
                                      </p:cBhvr>
                                    </p:animEffect>
                                    <p:set>
                                      <p:cBhvr>
                                        <p:cTn id="88" dur="1" fill="hold">
                                          <p:stCondLst>
                                            <p:cond delay="499"/>
                                          </p:stCondLst>
                                        </p:cTn>
                                        <p:tgtEl>
                                          <p:spTgt spid="42"/>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iterate type="lt">
                                    <p:tmAbs val="80"/>
                                  </p:iterate>
                                  <p:childTnLst>
                                    <p:set>
                                      <p:cBhvr>
                                        <p:cTn id="102" dur="1" fill="hold">
                                          <p:stCondLst>
                                            <p:cond delay="0"/>
                                          </p:stCondLst>
                                        </p:cTn>
                                        <p:tgtEl>
                                          <p:spTgt spid="34"/>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1" nodeType="clickEffect">
                                  <p:stCondLst>
                                    <p:cond delay="0"/>
                                  </p:stCondLst>
                                  <p:childTnLst>
                                    <p:animEffect transition="out" filter="fade">
                                      <p:cBhvr>
                                        <p:cTn id="106" dur="500"/>
                                        <p:tgtEl>
                                          <p:spTgt spid="44"/>
                                        </p:tgtEl>
                                      </p:cBhvr>
                                    </p:animEffect>
                                    <p:set>
                                      <p:cBhvr>
                                        <p:cTn id="107" dur="1" fill="hold">
                                          <p:stCondLst>
                                            <p:cond delay="499"/>
                                          </p:stCondLst>
                                        </p:cTn>
                                        <p:tgtEl>
                                          <p:spTgt spid="44"/>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43"/>
                                        </p:tgtEl>
                                      </p:cBhvr>
                                    </p:animEffect>
                                    <p:set>
                                      <p:cBhvr>
                                        <p:cTn id="110" dur="1" fill="hold">
                                          <p:stCondLst>
                                            <p:cond delay="499"/>
                                          </p:stCondLst>
                                        </p:cTn>
                                        <p:tgtEl>
                                          <p:spTgt spid="43"/>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fade">
                                      <p:cBhvr>
                                        <p:cTn id="120" dur="500"/>
                                        <p:tgtEl>
                                          <p:spTgt spid="47"/>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46"/>
                                        </p:tgtEl>
                                        <p:attrNameLst>
                                          <p:attrName>style.visibility</p:attrName>
                                        </p:attrNameLst>
                                      </p:cBhvr>
                                      <p:to>
                                        <p:strVal val="visible"/>
                                      </p:to>
                                    </p:set>
                                    <p:animEffect transition="in" filter="fade">
                                      <p:cBhvr>
                                        <p:cTn id="125" dur="500"/>
                                        <p:tgtEl>
                                          <p:spTgt spid="46"/>
                                        </p:tgtEl>
                                      </p:cBhvr>
                                    </p:animEffec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grpId="0" nodeType="clickEffect">
                                  <p:stCondLst>
                                    <p:cond delay="0"/>
                                  </p:stCondLst>
                                  <p:iterate type="lt">
                                    <p:tmAbs val="80"/>
                                  </p:iterate>
                                  <p:childTnLst>
                                    <p:set>
                                      <p:cBhvr>
                                        <p:cTn id="129" dur="1" fill="hold">
                                          <p:stCondLst>
                                            <p:cond delay="0"/>
                                          </p:stCondLst>
                                        </p:cTn>
                                        <p:tgtEl>
                                          <p:spTgt spid="35"/>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1" nodeType="clickEffect">
                                  <p:stCondLst>
                                    <p:cond delay="0"/>
                                  </p:stCondLst>
                                  <p:childTnLst>
                                    <p:animEffect transition="out" filter="fade">
                                      <p:cBhvr>
                                        <p:cTn id="133" dur="500"/>
                                        <p:tgtEl>
                                          <p:spTgt spid="45"/>
                                        </p:tgtEl>
                                      </p:cBhvr>
                                    </p:animEffect>
                                    <p:set>
                                      <p:cBhvr>
                                        <p:cTn id="134" dur="1" fill="hold">
                                          <p:stCondLst>
                                            <p:cond delay="499"/>
                                          </p:stCondLst>
                                        </p:cTn>
                                        <p:tgtEl>
                                          <p:spTgt spid="45"/>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47"/>
                                        </p:tgtEl>
                                      </p:cBhvr>
                                    </p:animEffect>
                                    <p:set>
                                      <p:cBhvr>
                                        <p:cTn id="137" dur="1" fill="hold">
                                          <p:stCondLst>
                                            <p:cond delay="499"/>
                                          </p:stCondLst>
                                        </p:cTn>
                                        <p:tgtEl>
                                          <p:spTgt spid="47"/>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46"/>
                                        </p:tgtEl>
                                      </p:cBhvr>
                                    </p:animEffect>
                                    <p:set>
                                      <p:cBhvr>
                                        <p:cTn id="140" dur="1" fill="hold">
                                          <p:stCondLst>
                                            <p:cond delay="499"/>
                                          </p:stCondLst>
                                        </p:cTn>
                                        <p:tgtEl>
                                          <p:spTgt spid="46"/>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48"/>
                                        </p:tgtEl>
                                        <p:attrNameLst>
                                          <p:attrName>style.visibility</p:attrName>
                                        </p:attrNameLst>
                                      </p:cBhvr>
                                      <p:to>
                                        <p:strVal val="visible"/>
                                      </p:to>
                                    </p:set>
                                    <p:animEffect transition="in" filter="fade">
                                      <p:cBhvr>
                                        <p:cTn id="145" dur="500"/>
                                        <p:tgtEl>
                                          <p:spTgt spid="48"/>
                                        </p:tgtEl>
                                      </p:cBhvr>
                                    </p:animEffect>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grpId="0" nodeType="clickEffect">
                                  <p:stCondLst>
                                    <p:cond delay="0"/>
                                  </p:stCondLst>
                                  <p:childTnLst>
                                    <p:set>
                                      <p:cBhvr>
                                        <p:cTn id="149" dur="1" fill="hold">
                                          <p:stCondLst>
                                            <p:cond delay="0"/>
                                          </p:stCondLst>
                                        </p:cTn>
                                        <p:tgtEl>
                                          <p:spTgt spid="49"/>
                                        </p:tgtEl>
                                        <p:attrNameLst>
                                          <p:attrName>style.visibility</p:attrName>
                                        </p:attrNameLst>
                                      </p:cBhvr>
                                      <p:to>
                                        <p:strVal val="visible"/>
                                      </p:to>
                                    </p:set>
                                    <p:animEffect transition="in" filter="fade">
                                      <p:cBhvr>
                                        <p:cTn id="150" dur="500"/>
                                        <p:tgtEl>
                                          <p:spTgt spid="49"/>
                                        </p:tgtEl>
                                      </p:cBhvr>
                                    </p:animEffec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iterate type="lt">
                                    <p:tmAbs val="80"/>
                                  </p:iterate>
                                  <p:childTnLst>
                                    <p:set>
                                      <p:cBhvr>
                                        <p:cTn id="154" dur="1" fill="hold">
                                          <p:stCondLst>
                                            <p:cond delay="0"/>
                                          </p:stCondLst>
                                        </p:cTn>
                                        <p:tgtEl>
                                          <p:spTgt spid="36"/>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grpId="1" nodeType="clickEffect">
                                  <p:stCondLst>
                                    <p:cond delay="0"/>
                                  </p:stCondLst>
                                  <p:childTnLst>
                                    <p:animEffect transition="out" filter="fade">
                                      <p:cBhvr>
                                        <p:cTn id="158" dur="500"/>
                                        <p:tgtEl>
                                          <p:spTgt spid="48"/>
                                        </p:tgtEl>
                                      </p:cBhvr>
                                    </p:animEffect>
                                    <p:set>
                                      <p:cBhvr>
                                        <p:cTn id="159" dur="1" fill="hold">
                                          <p:stCondLst>
                                            <p:cond delay="499"/>
                                          </p:stCondLst>
                                        </p:cTn>
                                        <p:tgtEl>
                                          <p:spTgt spid="48"/>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49"/>
                                        </p:tgtEl>
                                      </p:cBhvr>
                                    </p:animEffect>
                                    <p:set>
                                      <p:cBhvr>
                                        <p:cTn id="162" dur="1" fill="hold">
                                          <p:stCondLst>
                                            <p:cond delay="499"/>
                                          </p:stCondLst>
                                        </p:cTn>
                                        <p:tgtEl>
                                          <p:spTgt spid="49"/>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iterate type="lt">
                                    <p:tmAbs val="80"/>
                                  </p:iterate>
                                  <p:childTnLst>
                                    <p:set>
                                      <p:cBhvr>
                                        <p:cTn id="166" dur="1" fill="hold">
                                          <p:stCondLst>
                                            <p:cond delay="0"/>
                                          </p:stCondLst>
                                        </p:cTn>
                                        <p:tgtEl>
                                          <p:spTgt spid="54"/>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0" presetClass="exit" presetSubtype="0" fill="hold" grpId="1" nodeType="clickEffect">
                                  <p:stCondLst>
                                    <p:cond delay="0"/>
                                  </p:stCondLst>
                                  <p:iterate type="lt">
                                    <p:tmPct val="0"/>
                                  </p:iterate>
                                  <p:childTnLst>
                                    <p:animEffect transition="out" filter="fade">
                                      <p:cBhvr>
                                        <p:cTn id="170" dur="500"/>
                                        <p:tgtEl>
                                          <p:spTgt spid="29"/>
                                        </p:tgtEl>
                                      </p:cBhvr>
                                    </p:animEffect>
                                    <p:set>
                                      <p:cBhvr>
                                        <p:cTn id="171" dur="1" fill="hold">
                                          <p:stCondLst>
                                            <p:cond delay="499"/>
                                          </p:stCondLst>
                                        </p:cTn>
                                        <p:tgtEl>
                                          <p:spTgt spid="29"/>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1" presetClass="entr" presetSubtype="0" fill="hold" grpId="0" nodeType="clickEffect">
                                  <p:stCondLst>
                                    <p:cond delay="0"/>
                                  </p:stCondLst>
                                  <p:iterate type="lt">
                                    <p:tmAbs val="80"/>
                                  </p:iterate>
                                  <p:childTnLst>
                                    <p:set>
                                      <p:cBhvr>
                                        <p:cTn id="175"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19" grpId="1"/>
      <p:bldP spid="27" grpId="0"/>
      <p:bldP spid="28" grpId="0"/>
      <p:bldP spid="29" grpId="0"/>
      <p:bldP spid="29" grpId="1"/>
      <p:bldP spid="30" grpId="0"/>
      <p:bldP spid="31" grpId="0"/>
      <p:bldP spid="32" grpId="0"/>
      <p:bldP spid="33" grpId="0"/>
      <p:bldP spid="34" grpId="0"/>
      <p:bldP spid="35" grpId="0"/>
      <p:bldP spid="36" grpId="0"/>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4" grpId="0" animBg="1"/>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4927370" y="636833"/>
            <a:ext cx="2731818" cy="2206092"/>
            <a:chOff x="3213760" y="1885950"/>
            <a:chExt cx="3301340" cy="2833750"/>
          </a:xfrm>
        </p:grpSpPr>
        <p:sp>
          <p:nvSpPr>
            <p:cNvPr id="42" name="Oval 41"/>
            <p:cNvSpPr/>
            <p:nvPr/>
          </p:nvSpPr>
          <p:spPr>
            <a:xfrm>
              <a:off x="4171950" y="18859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Oval 42"/>
            <p:cNvSpPr/>
            <p:nvPr/>
          </p:nvSpPr>
          <p:spPr>
            <a:xfrm>
              <a:off x="3213760" y="346240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Oval 43"/>
            <p:cNvSpPr/>
            <p:nvPr/>
          </p:nvSpPr>
          <p:spPr>
            <a:xfrm>
              <a:off x="5257800" y="34386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5" name="Straight Connector 44"/>
            <p:cNvCxnSpPr/>
            <p:nvPr/>
          </p:nvCxnSpPr>
          <p:spPr>
            <a:xfrm flipV="1">
              <a:off x="4000500"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161561"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7" name="Text Placeholder 2"/>
          <p:cNvSpPr txBox="1">
            <a:spLocks/>
          </p:cNvSpPr>
          <p:nvPr/>
        </p:nvSpPr>
        <p:spPr bwMode="auto">
          <a:xfrm>
            <a:off x="5890570" y="922447"/>
            <a:ext cx="699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15</a:t>
            </a:r>
            <a:endParaRPr lang="en-US" sz="2800" dirty="0">
              <a:solidFill>
                <a:schemeClr val="accent3"/>
              </a:solidFill>
              <a:latin typeface="Orly's Font 2" pitchFamily="66" charset="0"/>
            </a:endParaRPr>
          </a:p>
        </p:txBody>
      </p:sp>
      <p:sp>
        <p:nvSpPr>
          <p:cNvPr id="48" name="Text Placeholder 2"/>
          <p:cNvSpPr txBox="1">
            <a:spLocks/>
          </p:cNvSpPr>
          <p:nvPr/>
        </p:nvSpPr>
        <p:spPr bwMode="auto">
          <a:xfrm>
            <a:off x="5103480" y="2220138"/>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a:t>
            </a:r>
            <a:endParaRPr lang="en-US" sz="2800" dirty="0">
              <a:solidFill>
                <a:schemeClr val="accent3"/>
              </a:solidFill>
              <a:latin typeface="Orly's Font 2" pitchFamily="66" charset="0"/>
            </a:endParaRPr>
          </a:p>
        </p:txBody>
      </p:sp>
      <p:sp>
        <p:nvSpPr>
          <p:cNvPr id="50" name="Rectangle 49"/>
          <p:cNvSpPr/>
          <p:nvPr/>
        </p:nvSpPr>
        <p:spPr>
          <a:xfrm>
            <a:off x="5772883" y="221836"/>
            <a:ext cx="1160895" cy="461665"/>
          </a:xfrm>
          <a:prstGeom prst="rect">
            <a:avLst/>
          </a:prstGeom>
        </p:spPr>
        <p:txBody>
          <a:bodyPr wrap="none">
            <a:spAutoFit/>
          </a:bodyPr>
          <a:lstStyle/>
          <a:p>
            <a:pPr lvl="0" algn="ctr"/>
            <a:r>
              <a:rPr lang="en-US" sz="2400" dirty="0">
                <a:solidFill>
                  <a:schemeClr val="accent5"/>
                </a:solidFill>
                <a:latin typeface="Orly's Font 2" pitchFamily="66" charset="0"/>
              </a:rPr>
              <a:t>whole</a:t>
            </a:r>
            <a:endParaRPr lang="en-US" dirty="0">
              <a:solidFill>
                <a:schemeClr val="accent5"/>
              </a:solidFill>
              <a:latin typeface="Orly's Font 2" pitchFamily="66" charset="0"/>
            </a:endParaRPr>
          </a:p>
        </p:txBody>
      </p:sp>
      <p:sp>
        <p:nvSpPr>
          <p:cNvPr id="51" name="Rectangle 50"/>
          <p:cNvSpPr/>
          <p:nvPr/>
        </p:nvSpPr>
        <p:spPr>
          <a:xfrm>
            <a:off x="4970769" y="2817945"/>
            <a:ext cx="846707" cy="461665"/>
          </a:xfrm>
          <a:prstGeom prst="rect">
            <a:avLst/>
          </a:prstGeom>
        </p:spPr>
        <p:txBody>
          <a:bodyPr wrap="non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52" name="Rectangle 51"/>
          <p:cNvSpPr/>
          <p:nvPr/>
        </p:nvSpPr>
        <p:spPr>
          <a:xfrm>
            <a:off x="6760660" y="2758570"/>
            <a:ext cx="846707" cy="461665"/>
          </a:xfrm>
          <a:prstGeom prst="rect">
            <a:avLst/>
          </a:prstGeom>
        </p:spPr>
        <p:txBody>
          <a:bodyPr wrap="none">
            <a:spAutoFit/>
          </a:bodyPr>
          <a:lstStyle/>
          <a:p>
            <a:pPr lvl="0" algn="ctr"/>
            <a:r>
              <a:rPr lang="en-US" sz="2400" dirty="0" smtClean="0">
                <a:solidFill>
                  <a:schemeClr val="accent5"/>
                </a:solidFill>
                <a:latin typeface="Orly's Font 2" pitchFamily="66" charset="0"/>
              </a:rPr>
              <a:t>part</a:t>
            </a:r>
            <a:endParaRPr lang="en-US" dirty="0">
              <a:solidFill>
                <a:schemeClr val="accent5"/>
              </a:solidFill>
              <a:latin typeface="Orly's Font 2" pitchFamily="66" charset="0"/>
            </a:endParaRPr>
          </a:p>
        </p:txBody>
      </p:sp>
      <p:sp>
        <p:nvSpPr>
          <p:cNvPr id="53" name="Text Placeholder 2"/>
          <p:cNvSpPr txBox="1">
            <a:spLocks/>
          </p:cNvSpPr>
          <p:nvPr/>
        </p:nvSpPr>
        <p:spPr bwMode="auto">
          <a:xfrm>
            <a:off x="3795951" y="3528405"/>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 + 7 = 15</a:t>
            </a:r>
          </a:p>
        </p:txBody>
      </p:sp>
      <p:sp>
        <p:nvSpPr>
          <p:cNvPr id="54" name="Text Placeholder 2"/>
          <p:cNvSpPr txBox="1">
            <a:spLocks/>
          </p:cNvSpPr>
          <p:nvPr/>
        </p:nvSpPr>
        <p:spPr bwMode="auto">
          <a:xfrm>
            <a:off x="3779433" y="4239491"/>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7 </a:t>
            </a:r>
            <a:r>
              <a:rPr lang="en-US" sz="2800" dirty="0">
                <a:solidFill>
                  <a:schemeClr val="accent1"/>
                </a:solidFill>
                <a:latin typeface="Orly's Font 2" pitchFamily="66" charset="0"/>
              </a:rPr>
              <a:t>+ </a:t>
            </a: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 15</a:t>
            </a:r>
          </a:p>
        </p:txBody>
      </p:sp>
      <p:sp>
        <p:nvSpPr>
          <p:cNvPr id="55" name="Text Placeholder 2"/>
          <p:cNvSpPr txBox="1">
            <a:spLocks/>
          </p:cNvSpPr>
          <p:nvPr/>
        </p:nvSpPr>
        <p:spPr bwMode="auto">
          <a:xfrm>
            <a:off x="6043896" y="3466717"/>
            <a:ext cx="2743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15 - ? </a:t>
            </a:r>
            <a:r>
              <a:rPr lang="en-US" sz="2800" dirty="0">
                <a:solidFill>
                  <a:schemeClr val="accent1"/>
                </a:solidFill>
                <a:latin typeface="Orly's Font 2" pitchFamily="66" charset="0"/>
              </a:rPr>
              <a:t>= </a:t>
            </a:r>
            <a:r>
              <a:rPr lang="en-US" sz="2800" dirty="0" smtClean="0">
                <a:solidFill>
                  <a:schemeClr val="accent1"/>
                </a:solidFill>
                <a:latin typeface="Orly's Font 2" pitchFamily="66" charset="0"/>
              </a:rPr>
              <a:t>7</a:t>
            </a:r>
            <a:endParaRPr lang="en-US" sz="2800" dirty="0">
              <a:solidFill>
                <a:schemeClr val="accent1"/>
              </a:solidFill>
              <a:latin typeface="Orly's Font 2" pitchFamily="66" charset="0"/>
            </a:endParaRPr>
          </a:p>
        </p:txBody>
      </p:sp>
      <p:sp>
        <p:nvSpPr>
          <p:cNvPr id="68" name="Text Placeholder 2"/>
          <p:cNvSpPr txBox="1">
            <a:spLocks/>
          </p:cNvSpPr>
          <p:nvPr/>
        </p:nvSpPr>
        <p:spPr bwMode="auto">
          <a:xfrm>
            <a:off x="6098274" y="4229100"/>
            <a:ext cx="2743200" cy="523220"/>
          </a:xfrm>
          <a:prstGeom prst="rect">
            <a:avLst/>
          </a:prstGeom>
          <a:solidFill>
            <a:schemeClr val="bg1"/>
          </a:solidFill>
          <a:ln>
            <a:noFill/>
          </a:ln>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15 - </a:t>
            </a:r>
            <a:r>
              <a:rPr lang="en-US" sz="2800" dirty="0">
                <a:solidFill>
                  <a:schemeClr val="accent1"/>
                </a:solidFill>
                <a:latin typeface="Orly's Font 2" pitchFamily="66" charset="0"/>
              </a:rPr>
              <a:t>7 = </a:t>
            </a: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69" name="Text Placeholder 2"/>
          <p:cNvSpPr txBox="1">
            <a:spLocks/>
          </p:cNvSpPr>
          <p:nvPr/>
        </p:nvSpPr>
        <p:spPr bwMode="auto">
          <a:xfrm>
            <a:off x="6846949" y="2142228"/>
            <a:ext cx="540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70" name="Text Placeholder 2"/>
          <p:cNvSpPr txBox="1">
            <a:spLocks/>
          </p:cNvSpPr>
          <p:nvPr/>
        </p:nvSpPr>
        <p:spPr bwMode="auto">
          <a:xfrm>
            <a:off x="4223162" y="3526092"/>
            <a:ext cx="374075" cy="523220"/>
          </a:xfrm>
          <a:prstGeom prst="rect">
            <a:avLst/>
          </a:prstGeom>
          <a:solidFill>
            <a:schemeClr val="bg1"/>
          </a:solidFill>
          <a:ln>
            <a:noFill/>
          </a:ln>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71" name="Text Placeholder 2"/>
          <p:cNvSpPr txBox="1">
            <a:spLocks/>
          </p:cNvSpPr>
          <p:nvPr/>
        </p:nvSpPr>
        <p:spPr bwMode="auto">
          <a:xfrm>
            <a:off x="4848696" y="4229100"/>
            <a:ext cx="374075" cy="523220"/>
          </a:xfrm>
          <a:prstGeom prst="rect">
            <a:avLst/>
          </a:prstGeom>
          <a:solidFill>
            <a:schemeClr val="bg1"/>
          </a:solidFill>
          <a:ln>
            <a:noFill/>
          </a:ln>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72" name="Text Placeholder 2"/>
          <p:cNvSpPr txBox="1">
            <a:spLocks/>
          </p:cNvSpPr>
          <p:nvPr/>
        </p:nvSpPr>
        <p:spPr bwMode="auto">
          <a:xfrm>
            <a:off x="7282836" y="3470409"/>
            <a:ext cx="374075" cy="523220"/>
          </a:xfrm>
          <a:prstGeom prst="rect">
            <a:avLst/>
          </a:prstGeom>
          <a:solidFill>
            <a:schemeClr val="bg1"/>
          </a:solidFill>
          <a:ln>
            <a:noFill/>
          </a:ln>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sp>
        <p:nvSpPr>
          <p:cNvPr id="4" name="Rectangle 3"/>
          <p:cNvSpPr/>
          <p:nvPr/>
        </p:nvSpPr>
        <p:spPr>
          <a:xfrm>
            <a:off x="652852" y="3806826"/>
            <a:ext cx="2206053" cy="523220"/>
          </a:xfrm>
          <a:prstGeom prst="rect">
            <a:avLst/>
          </a:prstGeom>
        </p:spPr>
        <p:txBody>
          <a:bodyPr wrap="none">
            <a:spAutoFit/>
          </a:bodyPr>
          <a:lstStyle/>
          <a:p>
            <a:r>
              <a:rPr lang="en-US" sz="2800" dirty="0">
                <a:solidFill>
                  <a:schemeClr val="accent5"/>
                </a:solidFill>
                <a:latin typeface="Orly's Font 2" pitchFamily="66" charset="0"/>
              </a:rPr>
              <a:t>Fact Family</a:t>
            </a:r>
            <a:endParaRPr lang="en-US" dirty="0">
              <a:solidFill>
                <a:schemeClr val="accent5"/>
              </a:solidFill>
            </a:endParaRPr>
          </a:p>
        </p:txBody>
      </p:sp>
      <p:cxnSp>
        <p:nvCxnSpPr>
          <p:cNvPr id="75" name="Straight Arrow Connector 74"/>
          <p:cNvCxnSpPr/>
          <p:nvPr/>
        </p:nvCxnSpPr>
        <p:spPr>
          <a:xfrm flipV="1">
            <a:off x="2806207" y="4032632"/>
            <a:ext cx="813571" cy="20696"/>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3672476" y="3156137"/>
            <a:ext cx="5242924" cy="1800490"/>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536" y="1184057"/>
            <a:ext cx="246697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46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25"/>
                                        </p:tgtEl>
                                      </p:cBhvr>
                                    </p:animEffect>
                                    <p:set>
                                      <p:cBhvr>
                                        <p:cTn id="19" dur="1" fill="hold">
                                          <p:stCondLst>
                                            <p:cond delay="499"/>
                                          </p:stCondLst>
                                        </p:cTn>
                                        <p:tgtEl>
                                          <p:spTgt spid="2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4"/>
                                        </p:tgtEl>
                                        <p:attrNameLst>
                                          <p:attrName>style.visibility</p:attrName>
                                        </p:attrNameLst>
                                      </p:cBhvr>
                                      <p:to>
                                        <p:strVal val="visible"/>
                                      </p:to>
                                    </p:set>
                                  </p:childTnLst>
                                </p:cTn>
                              </p:par>
                            </p:childTnLst>
                          </p:cTn>
                        </p:par>
                        <p:par>
                          <p:cTn id="24" fill="hold">
                            <p:stCondLst>
                              <p:cond delay="721"/>
                            </p:stCondLst>
                            <p:childTnLst>
                              <p:par>
                                <p:cTn id="25" presetID="10" presetClass="entr" presetSubtype="0"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childTnLst>
                          </p:cTn>
                        </p:par>
                        <p:par>
                          <p:cTn id="28" fill="hold">
                            <p:stCondLst>
                              <p:cond delay="1221"/>
                            </p:stCondLst>
                            <p:childTnLst>
                              <p:par>
                                <p:cTn id="29" presetID="10" presetClass="entr" presetSubtype="0"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4" grpId="0"/>
      <p:bldP spid="7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075" y="1864068"/>
            <a:ext cx="11906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3663" y="2420382"/>
            <a:ext cx="1114425"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txBox="1">
            <a:spLocks/>
          </p:cNvSpPr>
          <p:nvPr/>
        </p:nvSpPr>
        <p:spPr bwMode="auto">
          <a:xfrm>
            <a:off x="1036288" y="68736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Family</a:t>
            </a:r>
            <a:endParaRPr lang="en-US" sz="2800" dirty="0">
              <a:solidFill>
                <a:schemeClr val="accent1"/>
              </a:solidFill>
              <a:latin typeface="Orly's Font 2" pitchFamily="66" charset="0"/>
            </a:endParaRPr>
          </a:p>
        </p:txBody>
      </p:sp>
      <p:cxnSp>
        <p:nvCxnSpPr>
          <p:cNvPr id="6" name="Straight Arrow Connector 5"/>
          <p:cNvCxnSpPr/>
          <p:nvPr/>
        </p:nvCxnSpPr>
        <p:spPr>
          <a:xfrm flipH="1">
            <a:off x="2293588" y="1099808"/>
            <a:ext cx="2057401" cy="1071048"/>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665188" y="1099808"/>
            <a:ext cx="895352" cy="1401865"/>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036788" y="1099808"/>
            <a:ext cx="1778195" cy="715212"/>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797556" y="1099808"/>
            <a:ext cx="592523" cy="1430425"/>
          </a:xfrm>
          <a:prstGeom prst="straightConnector1">
            <a:avLst/>
          </a:prstGeom>
          <a:ln w="38100">
            <a:solidFill>
              <a:schemeClr val="accent5"/>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3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1774" y="2763283"/>
            <a:ext cx="91440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4983" y="1647636"/>
            <a:ext cx="1276770" cy="2562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 Placeholder 2"/>
          <p:cNvSpPr txBox="1">
            <a:spLocks/>
          </p:cNvSpPr>
          <p:nvPr/>
        </p:nvSpPr>
        <p:spPr bwMode="auto">
          <a:xfrm>
            <a:off x="1123745" y="68736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Fact Family</a:t>
            </a:r>
            <a:endParaRPr lang="en-US" sz="2800" dirty="0">
              <a:solidFill>
                <a:schemeClr val="accent1"/>
              </a:solidFill>
              <a:latin typeface="Orly's Font 2" pitchFamily="66" charset="0"/>
            </a:endParaRPr>
          </a:p>
        </p:txBody>
      </p:sp>
      <p:sp>
        <p:nvSpPr>
          <p:cNvPr id="45" name="Text Placeholder 2"/>
          <p:cNvSpPr txBox="1">
            <a:spLocks/>
          </p:cNvSpPr>
          <p:nvPr/>
        </p:nvSpPr>
        <p:spPr bwMode="auto">
          <a:xfrm>
            <a:off x="-4453" y="2143919"/>
            <a:ext cx="233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8 + 7 = 15</a:t>
            </a:r>
            <a:endParaRPr lang="en-US" sz="2800" dirty="0">
              <a:solidFill>
                <a:schemeClr val="accent3"/>
              </a:solidFill>
              <a:latin typeface="Orly's Font 2" pitchFamily="66" charset="0"/>
            </a:endParaRPr>
          </a:p>
        </p:txBody>
      </p:sp>
      <p:sp>
        <p:nvSpPr>
          <p:cNvPr id="46" name="Text Placeholder 2"/>
          <p:cNvSpPr txBox="1">
            <a:spLocks/>
          </p:cNvSpPr>
          <p:nvPr/>
        </p:nvSpPr>
        <p:spPr bwMode="auto">
          <a:xfrm>
            <a:off x="2360152" y="2680565"/>
            <a:ext cx="233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 + 8 = 15</a:t>
            </a:r>
            <a:endParaRPr lang="en-US" sz="2800" dirty="0">
              <a:solidFill>
                <a:schemeClr val="accent3"/>
              </a:solidFill>
              <a:latin typeface="Orly's Font 2" pitchFamily="66" charset="0"/>
            </a:endParaRPr>
          </a:p>
        </p:txBody>
      </p:sp>
      <p:sp>
        <p:nvSpPr>
          <p:cNvPr id="47" name="Text Placeholder 2"/>
          <p:cNvSpPr txBox="1">
            <a:spLocks/>
          </p:cNvSpPr>
          <p:nvPr/>
        </p:nvSpPr>
        <p:spPr bwMode="auto">
          <a:xfrm>
            <a:off x="4873261" y="2667139"/>
            <a:ext cx="233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15 - 8 = 7</a:t>
            </a:r>
            <a:endParaRPr lang="en-US" sz="2800" dirty="0">
              <a:solidFill>
                <a:schemeClr val="accent3"/>
              </a:solidFill>
              <a:latin typeface="Orly's Font 2" pitchFamily="66" charset="0"/>
            </a:endParaRPr>
          </a:p>
        </p:txBody>
      </p:sp>
      <p:sp>
        <p:nvSpPr>
          <p:cNvPr id="48" name="Text Placeholder 2"/>
          <p:cNvSpPr txBox="1">
            <a:spLocks/>
          </p:cNvSpPr>
          <p:nvPr/>
        </p:nvSpPr>
        <p:spPr bwMode="auto">
          <a:xfrm>
            <a:off x="6522688" y="1815020"/>
            <a:ext cx="233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15 - 7 = 8</a:t>
            </a:r>
            <a:endParaRPr lang="en-US" sz="2800" dirty="0">
              <a:solidFill>
                <a:schemeClr val="accent3"/>
              </a:solidFill>
              <a:latin typeface="Orly's Font 2" pitchFamily="66" charset="0"/>
            </a:endParaRPr>
          </a:p>
        </p:txBody>
      </p:sp>
      <p:grpSp>
        <p:nvGrpSpPr>
          <p:cNvPr id="13" name="Group 12"/>
          <p:cNvGrpSpPr/>
          <p:nvPr/>
        </p:nvGrpSpPr>
        <p:grpSpPr>
          <a:xfrm>
            <a:off x="3235953" y="3265673"/>
            <a:ext cx="2731818" cy="2206092"/>
            <a:chOff x="3235953" y="3265673"/>
            <a:chExt cx="2731818" cy="2206092"/>
          </a:xfrm>
        </p:grpSpPr>
        <p:grpSp>
          <p:nvGrpSpPr>
            <p:cNvPr id="37" name="Group 36"/>
            <p:cNvGrpSpPr/>
            <p:nvPr/>
          </p:nvGrpSpPr>
          <p:grpSpPr>
            <a:xfrm>
              <a:off x="3235953" y="3265673"/>
              <a:ext cx="2731818" cy="2206092"/>
              <a:chOff x="3213760" y="1885950"/>
              <a:chExt cx="3301340" cy="2833750"/>
            </a:xfrm>
          </p:grpSpPr>
          <p:sp>
            <p:nvSpPr>
              <p:cNvPr id="38" name="Oval 37"/>
              <p:cNvSpPr/>
              <p:nvPr/>
            </p:nvSpPr>
            <p:spPr>
              <a:xfrm>
                <a:off x="4171950" y="18859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Oval 38"/>
              <p:cNvSpPr/>
              <p:nvPr/>
            </p:nvSpPr>
            <p:spPr>
              <a:xfrm>
                <a:off x="3213760" y="346240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Oval 39"/>
              <p:cNvSpPr/>
              <p:nvPr/>
            </p:nvSpPr>
            <p:spPr>
              <a:xfrm>
                <a:off x="5257800" y="3438650"/>
                <a:ext cx="1257300" cy="12573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1" name="Straight Connector 40"/>
              <p:cNvCxnSpPr/>
              <p:nvPr/>
            </p:nvCxnSpPr>
            <p:spPr>
              <a:xfrm flipV="1">
                <a:off x="4000500"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161561" y="3028950"/>
                <a:ext cx="470560" cy="457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Text Placeholder 2"/>
            <p:cNvSpPr txBox="1">
              <a:spLocks/>
            </p:cNvSpPr>
            <p:nvPr/>
          </p:nvSpPr>
          <p:spPr bwMode="auto">
            <a:xfrm>
              <a:off x="4186010" y="3537607"/>
              <a:ext cx="699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15</a:t>
              </a:r>
              <a:endParaRPr lang="en-US" sz="2800" dirty="0">
                <a:solidFill>
                  <a:schemeClr val="accent3"/>
                </a:solidFill>
                <a:latin typeface="Orly's Font 2" pitchFamily="66" charset="0"/>
              </a:endParaRPr>
            </a:p>
          </p:txBody>
        </p:sp>
        <p:sp>
          <p:nvSpPr>
            <p:cNvPr id="49" name="Text Placeholder 2"/>
            <p:cNvSpPr txBox="1">
              <a:spLocks/>
            </p:cNvSpPr>
            <p:nvPr/>
          </p:nvSpPr>
          <p:spPr bwMode="auto">
            <a:xfrm>
              <a:off x="3398920" y="4835298"/>
              <a:ext cx="682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a:t>
              </a:r>
              <a:endParaRPr lang="en-US" sz="2800" dirty="0">
                <a:solidFill>
                  <a:schemeClr val="accent3"/>
                </a:solidFill>
                <a:latin typeface="Orly's Font 2" pitchFamily="66" charset="0"/>
              </a:endParaRPr>
            </a:p>
          </p:txBody>
        </p:sp>
        <p:sp>
          <p:nvSpPr>
            <p:cNvPr id="50" name="Text Placeholder 2"/>
            <p:cNvSpPr txBox="1">
              <a:spLocks/>
            </p:cNvSpPr>
            <p:nvPr/>
          </p:nvSpPr>
          <p:spPr bwMode="auto">
            <a:xfrm>
              <a:off x="5142389" y="4757388"/>
              <a:ext cx="540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3"/>
                  </a:solidFill>
                  <a:latin typeface="Orly's Font 2" pitchFamily="66" charset="0"/>
                </a:rPr>
                <a:t>8</a:t>
              </a:r>
              <a:endParaRPr lang="en-US" sz="2800" dirty="0">
                <a:solidFill>
                  <a:schemeClr val="accent3"/>
                </a:solidFill>
                <a:latin typeface="Orly's Font 2" pitchFamily="66" charset="0"/>
              </a:endParaRPr>
            </a:p>
          </p:txBody>
        </p:sp>
      </p:gr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500"/>
                                        <p:tgtEl>
                                          <p:spTgt spid="102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nodeType="withEffect">
                                  <p:stCondLst>
                                    <p:cond delay="0"/>
                                  </p:stCondLst>
                                  <p:childTnLst>
                                    <p:set>
                                      <p:cBhvr>
                                        <p:cTn id="29" dur="1" fill="hold">
                                          <p:stCondLst>
                                            <p:cond delay="0"/>
                                          </p:stCondLst>
                                        </p:cTn>
                                        <p:tgtEl>
                                          <p:spTgt spid="1030"/>
                                        </p:tgtEl>
                                        <p:attrNameLst>
                                          <p:attrName>style.visibility</p:attrName>
                                        </p:attrNameLst>
                                      </p:cBhvr>
                                      <p:to>
                                        <p:strVal val="visible"/>
                                      </p:to>
                                    </p:set>
                                    <p:animEffect transition="in" filter="fade">
                                      <p:cBhvr>
                                        <p:cTn id="30" dur="500"/>
                                        <p:tgtEl>
                                          <p:spTgt spid="103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nodeType="withEffect">
                                  <p:stCondLst>
                                    <p:cond delay="0"/>
                                  </p:stCondLst>
                                  <p:childTnLst>
                                    <p:set>
                                      <p:cBhvr>
                                        <p:cTn id="37" dur="1" fill="hold">
                                          <p:stCondLst>
                                            <p:cond delay="0"/>
                                          </p:stCondLst>
                                        </p:cTn>
                                        <p:tgtEl>
                                          <p:spTgt spid="1034"/>
                                        </p:tgtEl>
                                        <p:attrNameLst>
                                          <p:attrName>style.visibility</p:attrName>
                                        </p:attrNameLst>
                                      </p:cBhvr>
                                      <p:to>
                                        <p:strVal val="visible"/>
                                      </p:to>
                                    </p:set>
                                    <p:animEffect transition="in" filter="fade">
                                      <p:cBhvr>
                                        <p:cTn id="38" dur="500"/>
                                        <p:tgtEl>
                                          <p:spTgt spid="1034"/>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44">
                                            <p:txEl>
                                              <p:pRg st="0" end="0"/>
                                            </p:txEl>
                                          </p:spTgt>
                                        </p:tgtEl>
                                        <p:attrNameLst>
                                          <p:attrName>style.visibility</p:attrName>
                                        </p:attrNameLst>
                                      </p:cBhvr>
                                      <p:to>
                                        <p:strVal val="visible"/>
                                      </p:to>
                                    </p:set>
                                  </p:childTnLst>
                                </p:cTn>
                              </p:par>
                              <p:par>
                                <p:cTn id="43" presetID="10" presetClass="exit" presetSubtype="0" fill="hold" grpId="1" nodeType="withEffect">
                                  <p:stCondLst>
                                    <p:cond delay="0"/>
                                  </p:stCondLst>
                                  <p:iterate type="lt">
                                    <p:tmPct val="0"/>
                                  </p:iterate>
                                  <p:childTnLst>
                                    <p:animEffect transition="out" filter="fade">
                                      <p:cBhvr>
                                        <p:cTn id="44" dur="500"/>
                                        <p:tgtEl>
                                          <p:spTgt spid="3">
                                            <p:txEl>
                                              <p:pRg st="0" end="0"/>
                                            </p:txEl>
                                          </p:spTgt>
                                        </p:tgtEl>
                                      </p:cBhvr>
                                    </p:animEffect>
                                    <p:set>
                                      <p:cBhvr>
                                        <p:cTn id="45"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45">
                                            <p:txEl>
                                              <p:pRg st="0" end="0"/>
                                            </p:txEl>
                                          </p:spTgt>
                                        </p:tgtEl>
                                        <p:attrNameLst>
                                          <p:attrName>style.visibility</p:attrName>
                                        </p:attrNameLst>
                                      </p:cBhvr>
                                      <p:to>
                                        <p:strVal val="visible"/>
                                      </p:to>
                                    </p:set>
                                  </p:childTnLst>
                                </p:cTn>
                              </p:par>
                              <p:par>
                                <p:cTn id="50" presetID="10" presetClass="exit" presetSubtype="0" fill="hold" nodeType="withEffect">
                                  <p:stCondLst>
                                    <p:cond delay="0"/>
                                  </p:stCondLst>
                                  <p:childTnLst>
                                    <p:animEffect transition="out" filter="fade">
                                      <p:cBhvr>
                                        <p:cTn id="51" dur="500"/>
                                        <p:tgtEl>
                                          <p:spTgt spid="1027"/>
                                        </p:tgtEl>
                                      </p:cBhvr>
                                    </p:animEffect>
                                    <p:set>
                                      <p:cBhvr>
                                        <p:cTn id="52" dur="1" fill="hold">
                                          <p:stCondLst>
                                            <p:cond delay="499"/>
                                          </p:stCondLst>
                                        </p:cTn>
                                        <p:tgtEl>
                                          <p:spTgt spid="102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iterate type="lt">
                                    <p:tmAbs val="80"/>
                                  </p:iterate>
                                  <p:childTnLst>
                                    <p:set>
                                      <p:cBhvr>
                                        <p:cTn id="56" dur="1" fill="hold">
                                          <p:stCondLst>
                                            <p:cond delay="0"/>
                                          </p:stCondLst>
                                        </p:cTn>
                                        <p:tgtEl>
                                          <p:spTgt spid="46">
                                            <p:txEl>
                                              <p:pRg st="0" end="0"/>
                                            </p:txEl>
                                          </p:spTgt>
                                        </p:tgtEl>
                                        <p:attrNameLst>
                                          <p:attrName>style.visibility</p:attrName>
                                        </p:attrNameLst>
                                      </p:cBhvr>
                                      <p:to>
                                        <p:strVal val="visible"/>
                                      </p:to>
                                    </p:set>
                                  </p:childTnLst>
                                </p:cTn>
                              </p:par>
                              <p:par>
                                <p:cTn id="57" presetID="10" presetClass="exit" presetSubtype="0" fill="hold" nodeType="withEffect">
                                  <p:stCondLst>
                                    <p:cond delay="0"/>
                                  </p:stCondLst>
                                  <p:childTnLst>
                                    <p:animEffect transition="out" filter="fade">
                                      <p:cBhvr>
                                        <p:cTn id="58" dur="500"/>
                                        <p:tgtEl>
                                          <p:spTgt spid="1029"/>
                                        </p:tgtEl>
                                      </p:cBhvr>
                                    </p:animEffect>
                                    <p:set>
                                      <p:cBhvr>
                                        <p:cTn id="59" dur="1" fill="hold">
                                          <p:stCondLst>
                                            <p:cond delay="499"/>
                                          </p:stCondLst>
                                        </p:cTn>
                                        <p:tgtEl>
                                          <p:spTgt spid="1029"/>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iterate type="lt">
                                    <p:tmAbs val="80"/>
                                  </p:iterate>
                                  <p:childTnLst>
                                    <p:set>
                                      <p:cBhvr>
                                        <p:cTn id="63" dur="1" fill="hold">
                                          <p:stCondLst>
                                            <p:cond delay="0"/>
                                          </p:stCondLst>
                                        </p:cTn>
                                        <p:tgtEl>
                                          <p:spTgt spid="47">
                                            <p:txEl>
                                              <p:pRg st="0" end="0"/>
                                            </p:txEl>
                                          </p:spTgt>
                                        </p:tgtEl>
                                        <p:attrNameLst>
                                          <p:attrName>style.visibility</p:attrName>
                                        </p:attrNameLst>
                                      </p:cBhvr>
                                      <p:to>
                                        <p:strVal val="visible"/>
                                      </p:to>
                                    </p:set>
                                  </p:childTnLst>
                                </p:cTn>
                              </p:par>
                              <p:par>
                                <p:cTn id="64" presetID="10" presetClass="exit" presetSubtype="0" fill="hold" nodeType="withEffect">
                                  <p:stCondLst>
                                    <p:cond delay="0"/>
                                  </p:stCondLst>
                                  <p:childTnLst>
                                    <p:animEffect transition="out" filter="fade">
                                      <p:cBhvr>
                                        <p:cTn id="65" dur="500"/>
                                        <p:tgtEl>
                                          <p:spTgt spid="1030"/>
                                        </p:tgtEl>
                                      </p:cBhvr>
                                    </p:animEffect>
                                    <p:set>
                                      <p:cBhvr>
                                        <p:cTn id="66" dur="1" fill="hold">
                                          <p:stCondLst>
                                            <p:cond delay="499"/>
                                          </p:stCondLst>
                                        </p:cTn>
                                        <p:tgtEl>
                                          <p:spTgt spid="103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48">
                                            <p:txEl>
                                              <p:pRg st="0" end="0"/>
                                            </p:txEl>
                                          </p:spTgt>
                                        </p:tgtEl>
                                        <p:attrNameLst>
                                          <p:attrName>style.visibility</p:attrName>
                                        </p:attrNameLst>
                                      </p:cBhvr>
                                      <p:to>
                                        <p:strVal val="visible"/>
                                      </p:to>
                                    </p:set>
                                  </p:childTnLst>
                                </p:cTn>
                              </p:par>
                              <p:par>
                                <p:cTn id="71" presetID="10" presetClass="exit" presetSubtype="0" fill="hold" nodeType="withEffect">
                                  <p:stCondLst>
                                    <p:cond delay="0"/>
                                  </p:stCondLst>
                                  <p:childTnLst>
                                    <p:animEffect transition="out" filter="fade">
                                      <p:cBhvr>
                                        <p:cTn id="72" dur="500"/>
                                        <p:tgtEl>
                                          <p:spTgt spid="1034"/>
                                        </p:tgtEl>
                                      </p:cBhvr>
                                    </p:animEffect>
                                    <p:set>
                                      <p:cBhvr>
                                        <p:cTn id="73" dur="1" fill="hold">
                                          <p:stCondLst>
                                            <p:cond delay="499"/>
                                          </p:stCondLst>
                                        </p:cTn>
                                        <p:tgtEl>
                                          <p:spTgt spid="1034"/>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4" grpId="0" build="p"/>
      <p:bldP spid="45" grpId="0" build="p"/>
      <p:bldP spid="46" grpId="0" build="p"/>
      <p:bldP spid="47" grpId="0" build="p"/>
      <p:bldP spid="48"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10487</TotalTime>
  <Words>368</Words>
  <Application>Microsoft Office PowerPoint</Application>
  <PresentationFormat>On-screen Show (16:10)</PresentationFormat>
  <Paragraphs>104</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Courier New</vt:lpstr>
      <vt:lpstr>Orly's Font 2</vt:lpstr>
      <vt:lpstr>MS PGothic</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295</cp:revision>
  <dcterms:created xsi:type="dcterms:W3CDTF">2011-06-12T17:04:43Z</dcterms:created>
  <dcterms:modified xsi:type="dcterms:W3CDTF">2015-06-07T13:08:34Z</dcterms:modified>
</cp:coreProperties>
</file>